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sto MT"/>
          <a:ea typeface="Calisto MT"/>
          <a:cs typeface="Calisto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CECB"/>
          </a:solidFill>
        </a:fill>
      </a:tcStyle>
    </a:wholeTbl>
    <a:band2H>
      <a:tcTxStyle/>
      <a:tcStyle>
        <a:tcBdr/>
        <a:fill>
          <a:solidFill>
            <a:srgbClr val="F3E8E7"/>
          </a:solidFill>
        </a:fill>
      </a:tcStyle>
    </a:band2H>
    <a:firstCol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sto MT"/>
          <a:ea typeface="Calisto MT"/>
          <a:cs typeface="Calisto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D8CD"/>
          </a:solidFill>
        </a:fill>
      </a:tcStyle>
    </a:wholeTbl>
    <a:band2H>
      <a:tcTxStyle/>
      <a:tcStyle>
        <a:tcBdr/>
        <a:fill>
          <a:solidFill>
            <a:srgbClr val="F3EDE8"/>
          </a:solidFill>
        </a:fill>
      </a:tcStyle>
    </a:band2H>
    <a:firstCol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sto MT"/>
          <a:ea typeface="Calisto MT"/>
          <a:cs typeface="Calisto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2DED6"/>
          </a:solidFill>
        </a:fill>
      </a:tcStyle>
    </a:wholeTbl>
    <a:band2H>
      <a:tcTxStyle/>
      <a:tcStyle>
        <a:tcBdr/>
        <a:fill>
          <a:solidFill>
            <a:srgbClr val="F1EFEC"/>
          </a:solidFill>
        </a:fill>
      </a:tcStyle>
    </a:band2H>
    <a:firstCol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sto MT"/>
          <a:ea typeface="Calisto MT"/>
          <a:cs typeface="Calisto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sto MT"/>
          <a:ea typeface="Calisto MT"/>
          <a:cs typeface="Calisto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sto MT"/>
          <a:ea typeface="Calisto MT"/>
          <a:cs typeface="Calisto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1370692" y="1769540"/>
            <a:ext cx="9440035" cy="1828802"/>
          </a:xfrm>
          <a:prstGeom prst="rect">
            <a:avLst/>
          </a:prstGeom>
        </p:spPr>
        <p:txBody>
          <a:bodyPr anchor="b"/>
          <a:lstStyle>
            <a:lvl1pPr>
              <a:defRPr sz="5400">
                <a:ln w="9524">
                  <a:solidFill>
                    <a:srgbClr val="404040">
                      <a:alpha val="10000"/>
                    </a:srgbClr>
                  </a:solidFill>
                </a:ln>
              </a:defRPr>
            </a:lvl1pPr>
          </a:lstStyle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370692" y="3598338"/>
            <a:ext cx="9440035" cy="1049868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None/>
              <a:defRPr>
                <a:solidFill>
                  <a:srgbClr val="FFFFFF"/>
                </a:solidFill>
              </a:defRPr>
            </a:lvl1pPr>
            <a:lvl2pPr marL="0" indent="457200" algn="ctr">
              <a:buClrTx/>
              <a:buSzTx/>
              <a:buNone/>
              <a:defRPr>
                <a:solidFill>
                  <a:srgbClr val="FFFFFF"/>
                </a:solidFill>
              </a:defRPr>
            </a:lvl2pPr>
            <a:lvl3pPr marL="0" indent="914400" algn="ctr">
              <a:buClrTx/>
              <a:buSzTx/>
              <a:buNone/>
              <a:defRPr>
                <a:solidFill>
                  <a:srgbClr val="FFFFFF"/>
                </a:solidFill>
              </a:defRPr>
            </a:lvl3pPr>
            <a:lvl4pPr marL="0" indent="1371600" algn="ctr">
              <a:buClrTx/>
              <a:buSzTx/>
              <a:buNone/>
              <a:defRPr>
                <a:solidFill>
                  <a:srgbClr val="FFFFFF"/>
                </a:solidFill>
              </a:defRPr>
            </a:lvl4pPr>
            <a:lvl5pPr marL="0" indent="1828800" algn="ctr">
              <a:buClrTx/>
              <a:buSz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15" descr="Picture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3882" y="547807"/>
            <a:ext cx="10141800" cy="3816807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Titolo Testo"/>
          <p:cNvSpPr txBox="1">
            <a:spLocks noGrp="1"/>
          </p:cNvSpPr>
          <p:nvPr>
            <p:ph type="title"/>
          </p:nvPr>
        </p:nvSpPr>
        <p:spPr>
          <a:xfrm>
            <a:off x="913806" y="4565255"/>
            <a:ext cx="10355327" cy="543473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t>Titolo Testo</a:t>
            </a:r>
          </a:p>
        </p:txBody>
      </p:sp>
      <p:sp>
        <p:nvSpPr>
          <p:cNvPr id="97" name="Picture Placeholder 2"/>
          <p:cNvSpPr>
            <a:spLocks noGrp="1"/>
          </p:cNvSpPr>
          <p:nvPr>
            <p:ph type="pic" idx="13"/>
          </p:nvPr>
        </p:nvSpPr>
        <p:spPr>
          <a:xfrm>
            <a:off x="1169348" y="695008"/>
            <a:ext cx="9845348" cy="3525672"/>
          </a:xfrm>
          <a:prstGeom prst="rect">
            <a:avLst/>
          </a:prstGeom>
          <a:effectLst>
            <a:outerShdw blurRad="38100" dist="25400" dir="4440000" rotWithShape="0">
              <a:srgbClr val="000000">
                <a:alpha val="36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8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913794" y="5108728"/>
            <a:ext cx="10353763" cy="682473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None/>
              <a:defRPr sz="1600"/>
            </a:lvl1pPr>
            <a:lvl2pPr marL="0" indent="457200" algn="ctr">
              <a:buClrTx/>
              <a:buSzTx/>
              <a:buNone/>
              <a:defRPr sz="1600"/>
            </a:lvl2pPr>
            <a:lvl3pPr marL="0" indent="914400" algn="ctr">
              <a:buClrTx/>
              <a:buSzTx/>
              <a:buNone/>
              <a:defRPr sz="1600"/>
            </a:lvl3pPr>
            <a:lvl4pPr marL="0" indent="1371600" algn="ctr">
              <a:buClrTx/>
              <a:buSzTx/>
              <a:buNone/>
              <a:defRPr sz="1600"/>
            </a:lvl4pPr>
            <a:lvl5pPr marL="0" indent="1828800" algn="ctr">
              <a:buClrTx/>
              <a:buSzTx/>
              <a:buNone/>
              <a:defRPr sz="16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olo Testo"/>
          <p:cNvSpPr txBox="1">
            <a:spLocks noGrp="1"/>
          </p:cNvSpPr>
          <p:nvPr>
            <p:ph type="title"/>
          </p:nvPr>
        </p:nvSpPr>
        <p:spPr>
          <a:xfrm>
            <a:off x="913794" y="608436"/>
            <a:ext cx="10353763" cy="353434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Titolo Testo</a:t>
            </a:r>
          </a:p>
        </p:txBody>
      </p:sp>
      <p:sp>
        <p:nvSpPr>
          <p:cNvPr id="107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913794" y="4295180"/>
            <a:ext cx="10353764" cy="1501827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None/>
              <a:defRPr sz="1600"/>
            </a:lvl1pPr>
            <a:lvl2pPr marL="0" indent="457200" algn="ctr">
              <a:buClrTx/>
              <a:buSzTx/>
              <a:buNone/>
              <a:defRPr sz="1600"/>
            </a:lvl2pPr>
            <a:lvl3pPr marL="0" indent="914400" algn="ctr">
              <a:buClrTx/>
              <a:buSzTx/>
              <a:buNone/>
              <a:defRPr sz="1600"/>
            </a:lvl3pPr>
            <a:lvl4pPr marL="0" indent="1371600" algn="ctr">
              <a:buClrTx/>
              <a:buSzTx/>
              <a:buNone/>
              <a:defRPr sz="1600"/>
            </a:lvl4pPr>
            <a:lvl5pPr marL="0" indent="1828800" algn="ctr">
              <a:buClrTx/>
              <a:buSzTx/>
              <a:buNone/>
              <a:defRPr sz="16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olo Testo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302753" cy="299290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Titolo Testo</a:t>
            </a:r>
          </a:p>
        </p:txBody>
      </p:sp>
      <p:sp>
        <p:nvSpPr>
          <p:cNvPr id="116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720644" y="3610031"/>
            <a:ext cx="8752300" cy="532750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None/>
              <a:defRPr sz="1400"/>
            </a:lvl1pPr>
            <a:lvl2pPr marL="0" indent="457200" algn="r">
              <a:buClrTx/>
              <a:buSzTx/>
              <a:buNone/>
              <a:defRPr sz="1400"/>
            </a:lvl2pPr>
            <a:lvl3pPr marL="0" indent="914400" algn="r">
              <a:buClrTx/>
              <a:buSzTx/>
              <a:buNone/>
              <a:defRPr sz="1400"/>
            </a:lvl3pPr>
            <a:lvl4pPr marL="0" indent="1371600" algn="r">
              <a:buClrTx/>
              <a:buSzTx/>
              <a:buNone/>
              <a:defRPr sz="1400"/>
            </a:lvl4pPr>
            <a:lvl5pPr marL="0" indent="1828800" algn="r">
              <a:buClrTx/>
              <a:buSzTx/>
              <a:buNone/>
              <a:defRPr sz="1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13793" y="4304353"/>
            <a:ext cx="10353765" cy="1489497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ClrTx/>
              <a:buSzTx/>
              <a:buNone/>
              <a:defRPr sz="1600"/>
            </a:pPr>
            <a:endParaRPr/>
          </a:p>
        </p:txBody>
      </p:sp>
      <p:sp>
        <p:nvSpPr>
          <p:cNvPr id="118" name="TextBox 10"/>
          <p:cNvSpPr txBox="1"/>
          <p:nvPr/>
        </p:nvSpPr>
        <p:spPr>
          <a:xfrm>
            <a:off x="990600" y="521863"/>
            <a:ext cx="609600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 cap="all">
                <a:solidFill>
                  <a:srgbClr val="FFFFFF"/>
                </a:solidFill>
              </a:defRPr>
            </a:lvl1pPr>
          </a:lstStyle>
          <a:p>
            <a:r>
              <a:t>“</a:t>
            </a:r>
          </a:p>
        </p:txBody>
      </p:sp>
      <p:sp>
        <p:nvSpPr>
          <p:cNvPr id="119" name="TextBox 12"/>
          <p:cNvSpPr txBox="1"/>
          <p:nvPr/>
        </p:nvSpPr>
        <p:spPr>
          <a:xfrm>
            <a:off x="10504716" y="2565326"/>
            <a:ext cx="609601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8000" cap="all">
                <a:solidFill>
                  <a:srgbClr val="FFFFFF"/>
                </a:solidFill>
              </a:defRPr>
            </a:lvl1pPr>
          </a:lstStyle>
          <a:p>
            <a:r>
              <a:t>”</a:t>
            </a:r>
          </a:p>
        </p:txBody>
      </p:sp>
      <p:sp>
        <p:nvSpPr>
          <p:cNvPr id="12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olo Testo"/>
          <p:cNvSpPr txBox="1">
            <a:spLocks noGrp="1"/>
          </p:cNvSpPr>
          <p:nvPr>
            <p:ph type="title"/>
          </p:nvPr>
        </p:nvSpPr>
        <p:spPr>
          <a:xfrm>
            <a:off x="913794" y="2126942"/>
            <a:ext cx="10353764" cy="2511836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Titolo Testo</a:t>
            </a:r>
          </a:p>
        </p:txBody>
      </p:sp>
      <p:sp>
        <p:nvSpPr>
          <p:cNvPr id="128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913783" y="4650556"/>
            <a:ext cx="10352201" cy="1140645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None/>
              <a:defRPr sz="1600"/>
            </a:lvl1pPr>
            <a:lvl2pPr marL="0" indent="457200" algn="ctr">
              <a:buClrTx/>
              <a:buSzTx/>
              <a:buNone/>
              <a:defRPr sz="1600"/>
            </a:lvl2pPr>
            <a:lvl3pPr marL="0" indent="914400" algn="ctr">
              <a:buClrTx/>
              <a:buSzTx/>
              <a:buNone/>
              <a:defRPr sz="1600"/>
            </a:lvl3pPr>
            <a:lvl4pPr marL="0" indent="1371600" algn="ctr">
              <a:buClrTx/>
              <a:buSzTx/>
              <a:buNone/>
              <a:defRPr sz="1600"/>
            </a:lvl4pPr>
            <a:lvl5pPr marL="0" indent="1828800" algn="ctr">
              <a:buClrTx/>
              <a:buSzTx/>
              <a:buNone/>
              <a:defRPr sz="16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37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913794" y="1885950"/>
            <a:ext cx="3300986" cy="576263"/>
          </a:xfrm>
          <a:prstGeom prst="rect">
            <a:avLst/>
          </a:prstGeom>
        </p:spPr>
        <p:txBody>
          <a:bodyPr anchor="b"/>
          <a:lstStyle>
            <a:lvl1pPr marL="0" indent="0" algn="ctr">
              <a:buClrTx/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457200" algn="ctr">
              <a:buClrTx/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914400" algn="ctr">
              <a:buClrTx/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1371600" algn="ctr">
              <a:buClrTx/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1828800" algn="ctr">
              <a:buClrTx/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13794" y="2571750"/>
            <a:ext cx="3300986" cy="3219450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sz="1400"/>
            </a:pPr>
            <a:endParaRPr/>
          </a:p>
        </p:txBody>
      </p:sp>
      <p:sp>
        <p:nvSpPr>
          <p:cNvPr id="13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46711" y="1885950"/>
            <a:ext cx="3300985" cy="576263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buClrTx/>
              <a:buSzTx/>
              <a:buNone/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0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441435" y="2571750"/>
            <a:ext cx="3300985" cy="3219450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sz="1400"/>
            </a:pPr>
            <a:endParaRPr/>
          </a:p>
        </p:txBody>
      </p:sp>
      <p:sp>
        <p:nvSpPr>
          <p:cNvPr id="141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6571" y="1885950"/>
            <a:ext cx="3300986" cy="576263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buClrTx/>
              <a:buSzTx/>
              <a:buNone/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2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966571" y="2571750"/>
            <a:ext cx="3300986" cy="3219450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sz="1400"/>
            </a:pPr>
            <a:endParaRPr/>
          </a:p>
        </p:txBody>
      </p:sp>
      <p:sp>
        <p:nvSpPr>
          <p:cNvPr id="14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961" y="1818214"/>
            <a:ext cx="3339974" cy="1847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icture 35" descr="Picture 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3800" y="1818214"/>
            <a:ext cx="3339973" cy="1847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icture 36" descr="Picture 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6051" y="1818214"/>
            <a:ext cx="3339973" cy="184785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itolo Testo"/>
          <p:cNvSpPr txBox="1">
            <a:spLocks noGrp="1"/>
          </p:cNvSpPr>
          <p:nvPr>
            <p:ph type="title"/>
          </p:nvPr>
        </p:nvSpPr>
        <p:spPr>
          <a:xfrm>
            <a:off x="913794" y="609600"/>
            <a:ext cx="10353764" cy="97045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54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913794" y="3904105"/>
            <a:ext cx="3300986" cy="576263"/>
          </a:xfrm>
          <a:prstGeom prst="rect">
            <a:avLst/>
          </a:prstGeom>
        </p:spPr>
        <p:txBody>
          <a:bodyPr anchor="b"/>
          <a:lstStyle>
            <a:lvl1pPr marL="0" indent="0" algn="ctr">
              <a:buClrTx/>
              <a:buSzTx/>
              <a:buNone/>
              <a:defRPr>
                <a:solidFill>
                  <a:srgbClr val="FFFFFF"/>
                </a:solidFill>
              </a:defRPr>
            </a:lvl1pPr>
            <a:lvl2pPr marL="0" indent="457200" algn="ctr">
              <a:buClrTx/>
              <a:buSzTx/>
              <a:buNone/>
              <a:defRPr>
                <a:solidFill>
                  <a:srgbClr val="FFFFFF"/>
                </a:solidFill>
              </a:defRPr>
            </a:lvl2pPr>
            <a:lvl3pPr marL="0" indent="914400" algn="ctr">
              <a:buClrTx/>
              <a:buSzTx/>
              <a:buNone/>
              <a:defRPr>
                <a:solidFill>
                  <a:srgbClr val="FFFFFF"/>
                </a:solidFill>
              </a:defRPr>
            </a:lvl3pPr>
            <a:lvl4pPr marL="0" indent="1371600" algn="ctr">
              <a:buClrTx/>
              <a:buSzTx/>
              <a:buNone/>
              <a:defRPr>
                <a:solidFill>
                  <a:srgbClr val="FFFFFF"/>
                </a:solidFill>
              </a:defRPr>
            </a:lvl4pPr>
            <a:lvl5pPr marL="0" indent="1828800" algn="ctr">
              <a:buClrTx/>
              <a:buSz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18102" y="1938918"/>
            <a:ext cx="3092369" cy="1602955"/>
          </a:xfrm>
          <a:prstGeom prst="rect">
            <a:avLst/>
          </a:prstGeom>
          <a:effectLst>
            <a:outerShdw blurRad="38100" dist="25400" dir="4440000" rotWithShape="0">
              <a:srgbClr val="000000">
                <a:alpha val="36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6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13794" y="4480367"/>
            <a:ext cx="3300986" cy="1310834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sz="1400"/>
            </a:pPr>
            <a:endParaRPr/>
          </a:p>
        </p:txBody>
      </p:sp>
      <p:sp>
        <p:nvSpPr>
          <p:cNvPr id="157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442788" y="3904105"/>
            <a:ext cx="3300985" cy="576263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buClrTx/>
              <a:buSzTx/>
              <a:buNone/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545743" y="1939094"/>
            <a:ext cx="3092369" cy="1608165"/>
          </a:xfrm>
          <a:prstGeom prst="rect">
            <a:avLst/>
          </a:prstGeom>
          <a:effectLst>
            <a:outerShdw blurRad="38100" dist="25400" dir="4440000" rotWithShape="0">
              <a:srgbClr val="000000">
                <a:alpha val="36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9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441435" y="4480366"/>
            <a:ext cx="3300985" cy="1310834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sz="1400"/>
            </a:pPr>
            <a:endParaRPr/>
          </a:p>
        </p:txBody>
      </p:sp>
      <p:sp>
        <p:nvSpPr>
          <p:cNvPr id="16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7966696" y="3904105"/>
            <a:ext cx="3300985" cy="576263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buClrTx/>
              <a:buSzTx/>
              <a:buNone/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075697" y="1934431"/>
            <a:ext cx="3092369" cy="1607295"/>
          </a:xfrm>
          <a:prstGeom prst="rect">
            <a:avLst/>
          </a:prstGeom>
          <a:effectLst>
            <a:outerShdw blurRad="38100" dist="25400" dir="4440000" rotWithShape="0">
              <a:srgbClr val="000000">
                <a:alpha val="36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2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7966571" y="4480364"/>
            <a:ext cx="3300986" cy="1310836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sz="1400"/>
            </a:pPr>
            <a:endParaRPr/>
          </a:p>
        </p:txBody>
      </p:sp>
      <p:sp>
        <p:nvSpPr>
          <p:cNvPr id="16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71" name="Corpo livello uno…"/>
          <p:cNvSpPr txBox="1">
            <a:spLocks noGrp="1"/>
          </p:cNvSpPr>
          <p:nvPr>
            <p:ph type="body" idx="1"/>
          </p:nvPr>
        </p:nvSpPr>
        <p:spPr>
          <a:xfrm>
            <a:off x="913794" y="1732448"/>
            <a:ext cx="10353763" cy="4058752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7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olo Testo"/>
          <p:cNvSpPr txBox="1">
            <a:spLocks noGrp="1"/>
          </p:cNvSpPr>
          <p:nvPr>
            <p:ph type="title"/>
          </p:nvPr>
        </p:nvSpPr>
        <p:spPr>
          <a:xfrm>
            <a:off x="8983067" y="609598"/>
            <a:ext cx="2284488" cy="5181603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Titolo Testo</a:t>
            </a:r>
          </a:p>
        </p:txBody>
      </p:sp>
      <p:sp>
        <p:nvSpPr>
          <p:cNvPr id="180" name="Corpo livello uno…"/>
          <p:cNvSpPr txBox="1">
            <a:spLocks noGrp="1"/>
          </p:cNvSpPr>
          <p:nvPr>
            <p:ph type="body" idx="1"/>
          </p:nvPr>
        </p:nvSpPr>
        <p:spPr>
          <a:xfrm>
            <a:off x="913795" y="609598"/>
            <a:ext cx="7916873" cy="5181603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8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olo Testo"/>
          <p:cNvSpPr txBox="1">
            <a:spLocks noGrp="1"/>
          </p:cNvSpPr>
          <p:nvPr>
            <p:ph type="title"/>
          </p:nvPr>
        </p:nvSpPr>
        <p:spPr>
          <a:xfrm>
            <a:off x="1422400" y="304800"/>
            <a:ext cx="10058400" cy="1431926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89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90" name="Segnaposto testo 3"/>
          <p:cNvSpPr>
            <a:spLocks noGrp="1"/>
          </p:cNvSpPr>
          <p:nvPr>
            <p:ph type="body" sz="half" idx="13"/>
          </p:nvPr>
        </p:nvSpPr>
        <p:spPr>
          <a:xfrm>
            <a:off x="6553200" y="1981200"/>
            <a:ext cx="49276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249660" y="6348730"/>
            <a:ext cx="231141" cy="2565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olo Testo"/>
          <p:cNvSpPr txBox="1">
            <a:spLocks noGrp="1"/>
          </p:cNvSpPr>
          <p:nvPr>
            <p:ph type="title"/>
          </p:nvPr>
        </p:nvSpPr>
        <p:spPr>
          <a:xfrm>
            <a:off x="609600" y="277813"/>
            <a:ext cx="10972800" cy="1143001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99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30726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351260" y="6343967"/>
            <a:ext cx="231141" cy="2565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Corpo livello uno…"/>
          <p:cNvSpPr txBox="1">
            <a:spLocks noGrp="1"/>
          </p:cNvSpPr>
          <p:nvPr>
            <p:ph type="body" idx="1"/>
          </p:nvPr>
        </p:nvSpPr>
        <p:spPr>
          <a:xfrm>
            <a:off x="913794" y="1732448"/>
            <a:ext cx="10353763" cy="4058752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orpo livello uno…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10972800" cy="5851526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351260" y="6355080"/>
            <a:ext cx="231141" cy="2565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olo Testo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46460" y="6348730"/>
            <a:ext cx="231141" cy="2565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olo Testo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360" cy="1325161"/>
          </a:xfrm>
          <a:prstGeom prst="rect">
            <a:avLst/>
          </a:prstGeom>
        </p:spPr>
        <p:txBody>
          <a:bodyPr lIns="0" tIns="0" rIns="0" bIns="0"/>
          <a:lstStyle/>
          <a:p>
            <a:r>
              <a:t>Titolo Testo</a:t>
            </a:r>
          </a:p>
        </p:txBody>
      </p:sp>
      <p:sp>
        <p:nvSpPr>
          <p:cNvPr id="224" name="Corpo livello uno…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10515360" cy="4350961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>
            <a:spLocks noGrp="1"/>
          </p:cNvSpPr>
          <p:nvPr>
            <p:ph type="title"/>
          </p:nvPr>
        </p:nvSpPr>
        <p:spPr>
          <a:xfrm>
            <a:off x="1295400" y="1761066"/>
            <a:ext cx="9590552" cy="1828814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30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295400" y="3589878"/>
            <a:ext cx="9590552" cy="1507055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None/>
              <a:defRPr>
                <a:solidFill>
                  <a:srgbClr val="FFFFFF"/>
                </a:solidFill>
              </a:defRPr>
            </a:lvl1pPr>
            <a:lvl2pPr marL="0" indent="457200" algn="ctr">
              <a:buClrTx/>
              <a:buSzTx/>
              <a:buNone/>
              <a:defRPr>
                <a:solidFill>
                  <a:srgbClr val="FFFFFF"/>
                </a:solidFill>
              </a:defRPr>
            </a:lvl2pPr>
            <a:lvl3pPr marL="0" indent="914400" algn="ctr">
              <a:buClrTx/>
              <a:buSzTx/>
              <a:buNone/>
              <a:defRPr>
                <a:solidFill>
                  <a:srgbClr val="FFFFFF"/>
                </a:solidFill>
              </a:defRPr>
            </a:lvl3pPr>
            <a:lvl4pPr marL="0" indent="1371600" algn="ctr">
              <a:buClrTx/>
              <a:buSzTx/>
              <a:buNone/>
              <a:defRPr>
                <a:solidFill>
                  <a:srgbClr val="FFFFFF"/>
                </a:solidFill>
              </a:defRPr>
            </a:lvl4pPr>
            <a:lvl5pPr marL="0" indent="1828800" algn="ctr">
              <a:buClrTx/>
              <a:buSz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9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913794" y="1732448"/>
            <a:ext cx="5060498" cy="4058751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19" descr="Picture 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3794" y="1734505"/>
            <a:ext cx="5089073" cy="4148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Picture 20" descr="Picture 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78484" y="1734505"/>
            <a:ext cx="5089073" cy="4148770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0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005872" y="1835254"/>
            <a:ext cx="4876344" cy="544885"/>
          </a:xfrm>
          <a:prstGeom prst="rect">
            <a:avLst/>
          </a:prstGeom>
        </p:spPr>
        <p:txBody>
          <a:bodyPr anchor="b"/>
          <a:lstStyle>
            <a:lvl1pPr marL="0" indent="0" algn="ctr">
              <a:buClrTx/>
              <a:buSzTx/>
              <a:buNone/>
              <a:defRPr sz="2400"/>
            </a:lvl1pPr>
            <a:lvl2pPr marL="0" indent="457200" algn="ctr">
              <a:buClrTx/>
              <a:buSzTx/>
              <a:buNone/>
              <a:defRPr sz="2400"/>
            </a:lvl2pPr>
            <a:lvl3pPr marL="0" indent="914400" algn="ctr">
              <a:buClrTx/>
              <a:buSzTx/>
              <a:buNone/>
              <a:defRPr sz="2400"/>
            </a:lvl3pPr>
            <a:lvl4pPr marL="0" indent="1371600" algn="ctr">
              <a:buClrTx/>
              <a:buSzTx/>
              <a:buNone/>
              <a:defRPr sz="2400"/>
            </a:lvl4pPr>
            <a:lvl5pPr marL="0" indent="1828800" algn="ctr">
              <a:buClrTx/>
              <a:buSzTx/>
              <a:buNone/>
              <a:defRPr sz="2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294966" y="1835254"/>
            <a:ext cx="4895332" cy="544884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buClrTx/>
              <a:buSzTx/>
              <a:buNone/>
              <a:defRPr sz="2400"/>
            </a:pPr>
            <a:endParaRPr/>
          </a:p>
        </p:txBody>
      </p:sp>
      <p:sp>
        <p:nvSpPr>
          <p:cNvPr id="5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olo Testo"/>
          <p:cNvSpPr txBox="1">
            <a:spLocks noGrp="1"/>
          </p:cNvSpPr>
          <p:nvPr>
            <p:ph type="title"/>
          </p:nvPr>
        </p:nvSpPr>
        <p:spPr>
          <a:xfrm>
            <a:off x="913794" y="609600"/>
            <a:ext cx="3706890" cy="1821919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Titolo Testo</a:t>
            </a:r>
          </a:p>
        </p:txBody>
      </p:sp>
      <p:sp>
        <p:nvSpPr>
          <p:cNvPr id="75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4855633" y="609600"/>
            <a:ext cx="6411925" cy="51816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13794" y="2431518"/>
            <a:ext cx="3706890" cy="3359682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sz="1600"/>
            </a:pPr>
            <a:endParaRPr/>
          </a:p>
        </p:txBody>
      </p:sp>
      <p:sp>
        <p:nvSpPr>
          <p:cNvPr id="7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21" descr="Picture 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3664" y="609600"/>
            <a:ext cx="3584167" cy="5204832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Titolo Testo"/>
          <p:cNvSpPr txBox="1">
            <a:spLocks noGrp="1"/>
          </p:cNvSpPr>
          <p:nvPr>
            <p:ph type="title"/>
          </p:nvPr>
        </p:nvSpPr>
        <p:spPr>
          <a:xfrm>
            <a:off x="913794" y="609922"/>
            <a:ext cx="5934950" cy="182933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Titolo Testo</a:t>
            </a:r>
          </a:p>
        </p:txBody>
      </p:sp>
      <p:sp>
        <p:nvSpPr>
          <p:cNvPr id="8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442551" y="763701"/>
            <a:ext cx="3275751" cy="4912823"/>
          </a:xfrm>
          <a:prstGeom prst="rect">
            <a:avLst/>
          </a:prstGeom>
          <a:effectLst>
            <a:outerShdw blurRad="38100" dist="25400" dir="4440000" rotWithShape="0">
              <a:srgbClr val="000000">
                <a:alpha val="36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7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913794" y="2439260"/>
            <a:ext cx="5934950" cy="3376135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None/>
              <a:defRPr sz="1600"/>
            </a:lvl1pPr>
            <a:lvl2pPr marL="0" indent="457200" algn="ctr">
              <a:buClrTx/>
              <a:buSzTx/>
              <a:buNone/>
              <a:defRPr sz="1600"/>
            </a:lvl2pPr>
            <a:lvl3pPr marL="0" indent="914400" algn="ctr">
              <a:buClrTx/>
              <a:buSzTx/>
              <a:buNone/>
              <a:defRPr sz="1600"/>
            </a:lvl3pPr>
            <a:lvl4pPr marL="0" indent="1371600" algn="ctr">
              <a:buClrTx/>
              <a:buSzTx/>
              <a:buNone/>
              <a:defRPr sz="1600"/>
            </a:lvl4pPr>
            <a:lvl5pPr marL="0" indent="1828800" algn="ctr">
              <a:buClrTx/>
              <a:buSzTx/>
              <a:buNone/>
              <a:defRPr sz="16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36415" y="5937567"/>
            <a:ext cx="231141" cy="2565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000">
                <a:solidFill>
                  <a:srgbClr val="F2F2F2"/>
                </a:solidFill>
                <a:effectLst>
                  <a:outerShdw blurRad="50800" dist="38100" dir="2700000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9pPr>
    </p:titleStyle>
    <p:bodyStyle>
      <a:lvl1pPr marL="342900" marR="0" indent="-305999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ADADA"/>
        </a:buClr>
        <a:buSzPct val="70000"/>
        <a:buFontTx/>
        <a:buChar char=""/>
        <a:tabLst/>
        <a:defRPr sz="2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1pPr>
      <a:lvl2pPr marL="749999" marR="0" indent="-299999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ADADA"/>
        </a:buClr>
        <a:buSzPct val="70000"/>
        <a:buFontTx/>
        <a:buChar char=""/>
        <a:tabLst/>
        <a:defRPr sz="2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2pPr>
      <a:lvl3pPr marL="1079999" marR="0" indent="-269999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ADADA"/>
        </a:buClr>
        <a:buSzPct val="70000"/>
        <a:buFontTx/>
        <a:buChar char=""/>
        <a:tabLst/>
        <a:defRPr sz="2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3pPr>
      <a:lvl4pPr marL="1478571" marR="0" indent="-308571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ADADA"/>
        </a:buClr>
        <a:buSzPct val="70000"/>
        <a:buFontTx/>
        <a:buChar char=""/>
        <a:tabLst/>
        <a:defRPr sz="2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4pPr>
      <a:lvl5pPr marL="1766571" marR="0" indent="-308571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ADADA"/>
        </a:buClr>
        <a:buSzPct val="70000"/>
        <a:buFontTx/>
        <a:buChar char=""/>
        <a:tabLst/>
        <a:defRPr sz="2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5pPr>
      <a:lvl6pPr marL="2112571" marR="0" indent="-326571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ADADA"/>
        </a:buClr>
        <a:buSzPct val="70000"/>
        <a:buFontTx/>
        <a:buChar char=""/>
        <a:tabLst/>
        <a:defRPr sz="2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6pPr>
      <a:lvl7pPr marL="2499771" marR="0" indent="-326571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ADADA"/>
        </a:buClr>
        <a:buSzPct val="70000"/>
        <a:buFontTx/>
        <a:buChar char=""/>
        <a:tabLst/>
        <a:defRPr sz="2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7pPr>
      <a:lvl8pPr marL="2886971" marR="0" indent="-326571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ADADA"/>
        </a:buClr>
        <a:buSzPct val="70000"/>
        <a:buFontTx/>
        <a:buChar char=""/>
        <a:tabLst/>
        <a:defRPr sz="2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8pPr>
      <a:lvl9pPr marL="3204171" marR="0" indent="-326571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ADADA"/>
        </a:buClr>
        <a:buSzPct val="70000"/>
        <a:buFontTx/>
        <a:buChar char=""/>
        <a:tabLst/>
        <a:defRPr sz="2000" b="0" i="0" u="none" strike="noStrike" cap="none" spc="0" baseline="0">
          <a:ln w="9525">
            <a:solidFill>
              <a:srgbClr val="404040">
                <a:alpha val="10000"/>
              </a:srgbClr>
            </a:solidFill>
          </a:ln>
          <a:solidFill>
            <a:srgbClr val="DADADA"/>
          </a:solidFill>
          <a:effectLst>
            <a:outerShdw blurRad="12700" dist="25400" dir="14640000" rotWithShape="0">
              <a:srgbClr val="000000">
                <a:alpha val="30000"/>
              </a:srgbClr>
            </a:outerShdw>
          </a:effectLst>
          <a:uFillTx/>
          <a:latin typeface="Calisto MT"/>
          <a:ea typeface="Calisto MT"/>
          <a:cs typeface="Calisto MT"/>
          <a:sym typeface="Calisto MT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t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olo 1"/>
          <p:cNvSpPr txBox="1">
            <a:spLocks noGrp="1"/>
          </p:cNvSpPr>
          <p:nvPr>
            <p:ph type="ctrTitle"/>
          </p:nvPr>
        </p:nvSpPr>
        <p:spPr>
          <a:xfrm>
            <a:off x="1005524" y="1426679"/>
            <a:ext cx="10180950" cy="1269852"/>
          </a:xfrm>
          <a:prstGeom prst="rect">
            <a:avLst/>
          </a:prstGeom>
        </p:spPr>
        <p:txBody>
          <a:bodyPr/>
          <a:lstStyle>
            <a:lvl1pPr defTabSz="393192">
              <a:defRPr sz="3784" b="1" i="1">
                <a:ln w="7044">
                  <a:solidFill>
                    <a:srgbClr val="404040"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10922" dist="21844" dir="1464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Chirurgia del tumore prostatico ad alto rischio e oligometastatico</a:t>
            </a:r>
          </a:p>
        </p:txBody>
      </p:sp>
      <p:sp>
        <p:nvSpPr>
          <p:cNvPr id="235" name="Sottotitolo 2"/>
          <p:cNvSpPr txBox="1">
            <a:spLocks noGrp="1"/>
          </p:cNvSpPr>
          <p:nvPr>
            <p:ph type="subTitle" sz="quarter" idx="1"/>
          </p:nvPr>
        </p:nvSpPr>
        <p:spPr>
          <a:xfrm>
            <a:off x="1283972" y="3377646"/>
            <a:ext cx="9440034" cy="126985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 sz="3400">
                <a:ln w="9524">
                  <a:solidFill>
                    <a:srgbClr val="404040">
                      <a:alpha val="10000"/>
                    </a:srgbClr>
                  </a:solidFill>
                </a:ln>
                <a:solidFill>
                  <a:srgbClr val="FFC000"/>
                </a:solidFill>
              </a:defRPr>
            </a:pPr>
            <a:r>
              <a:t>Gianfranco Savoca</a:t>
            </a:r>
          </a:p>
          <a:p>
            <a:pPr>
              <a:defRPr sz="2800"/>
            </a:pPr>
            <a:r>
              <a:t>U.O.C. Urologia ARNAS Civico Palermo</a:t>
            </a:r>
          </a:p>
        </p:txBody>
      </p:sp>
      <p:pic>
        <p:nvPicPr>
          <p:cNvPr id="236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846896" cy="1325414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Rettangolo 4"/>
          <p:cNvSpPr txBox="1"/>
          <p:nvPr/>
        </p:nvSpPr>
        <p:spPr>
          <a:xfrm>
            <a:off x="833501" y="5745460"/>
            <a:ext cx="11477626" cy="4597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ctr">
              <a:defRPr sz="2400">
                <a:solidFill>
                  <a:srgbClr val="FFFF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egnaposto contenuto 3" descr="Segnaposto contenuto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2560" y="365040"/>
            <a:ext cx="7886521" cy="2194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8120" y="2559960"/>
            <a:ext cx="4241521" cy="26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magine 5" descr="Immagin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6520" y="2937599"/>
            <a:ext cx="4723561" cy="3634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1" animBg="1" advAuto="0"/>
      <p:bldP spid="271" grpId="2" animBg="1" advAuto="0"/>
      <p:bldP spid="272" grpId="3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1054"/>
            <a:ext cx="9143641" cy="2743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Segnaposto contenuto 4" descr="Segnaposto contenuto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8384" y="2744658"/>
            <a:ext cx="8369352" cy="4017241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Rettangolo 1"/>
          <p:cNvSpPr/>
          <p:nvPr/>
        </p:nvSpPr>
        <p:spPr>
          <a:xfrm>
            <a:off x="1868384" y="4584527"/>
            <a:ext cx="8369352" cy="2006280"/>
          </a:xfrm>
          <a:prstGeom prst="rect">
            <a:avLst/>
          </a:prstGeom>
          <a:ln w="15875" cap="rnd">
            <a:solidFill>
              <a:schemeClr val="accent2"/>
            </a:solidFill>
          </a:ln>
        </p:spPr>
        <p:txBody>
          <a:bodyPr lIns="45719" rIns="45719" anchor="ctr"/>
          <a:lstStyle/>
          <a:p>
            <a:pPr algn="ctr">
              <a:defRPr b="1">
                <a:ln w="22225">
                  <a:solidFill>
                    <a:schemeClr val="accent2"/>
                  </a:solidFill>
                </a:ln>
                <a:solidFill>
                  <a:srgbClr val="EDE3C3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1" animBg="1" advAuto="0"/>
      <p:bldP spid="275" grpId="2" animBg="1" advAuto="0"/>
      <p:bldP spid="276" grpId="3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Segnaposto contenuto 3" descr="Segnaposto contenuto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6518" y="365040"/>
            <a:ext cx="7886521" cy="2220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2560" y="3219499"/>
            <a:ext cx="3479041" cy="3587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magine 1" descr="Immagin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0371" y="3168401"/>
            <a:ext cx="3558711" cy="363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1" animBg="1" advAuto="0"/>
      <p:bldP spid="279" grpId="2" animBg="1" advAuto="0"/>
      <p:bldP spid="280" grpId="3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2690" y="210420"/>
            <a:ext cx="5992060" cy="3172861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TextShape 2"/>
          <p:cNvSpPr txBox="1"/>
          <p:nvPr/>
        </p:nvSpPr>
        <p:spPr>
          <a:xfrm>
            <a:off x="1938720" y="3383279"/>
            <a:ext cx="8100001" cy="261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  <a:p>
            <a:pPr marL="342900" indent="-342900">
              <a:buSzPct val="100000"/>
              <a:buChar char="-"/>
              <a:defRPr sz="2800">
                <a:solidFill>
                  <a:srgbClr val="FFFFFF"/>
                </a:solidFill>
              </a:defRPr>
            </a:pPr>
            <a:r>
              <a:t>Studio retrospettivo su 315 Pts (PCA pN1) </a:t>
            </a:r>
          </a:p>
          <a:p>
            <a:pPr marL="342900" indent="-342900">
              <a:buSzPct val="100000"/>
              <a:buChar char="-"/>
              <a:defRPr sz="2800">
                <a:solidFill>
                  <a:srgbClr val="FFFFFF"/>
                </a:solidFill>
              </a:defRPr>
            </a:pPr>
            <a:r>
              <a:t>Trattamento con Radical Prostatectomy + Extended Pelvic Linphonode Dissection (EPLND) (2000-2012)</a:t>
            </a:r>
          </a:p>
          <a:p>
            <a:pPr marL="342900" indent="-342900">
              <a:buSzPct val="100000"/>
              <a:buChar char="-"/>
              <a:defRPr sz="2800">
                <a:solidFill>
                  <a:srgbClr val="FFFFFF"/>
                </a:solidFill>
              </a:defRPr>
            </a:pPr>
            <a:r>
              <a:t>Follow-up medio: 63.1 mesi</a:t>
            </a:r>
          </a:p>
          <a:p>
            <a:pPr marL="342900" indent="-342900">
              <a:buSzPct val="100000"/>
              <a:buChar char="-"/>
              <a:defRPr sz="2800">
                <a:solidFill>
                  <a:srgbClr val="FFFFFF"/>
                </a:solidFill>
              </a:defRPr>
            </a:pPr>
            <a:r>
              <a:t>Analisi multivariata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1" animBg="1" advAuto="0"/>
      <p:bldP spid="283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891" y="-1801"/>
            <a:ext cx="5698080" cy="2857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Segnaposto contenuto 4" descr="Segnaposto contenuto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5891" y="3162798"/>
            <a:ext cx="5698080" cy="2787065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CasellaDiTesto 2"/>
          <p:cNvSpPr txBox="1"/>
          <p:nvPr/>
        </p:nvSpPr>
        <p:spPr>
          <a:xfrm>
            <a:off x="2924206" y="5949863"/>
            <a:ext cx="6553201" cy="857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>
                <a:solidFill>
                  <a:srgbClr val="FFC000"/>
                </a:solidFill>
              </a:defRPr>
            </a:pPr>
            <a:r>
              <a:t>CSS rate ↑ con aumento N° linfonodi rimossi</a:t>
            </a:r>
            <a:endParaRPr>
              <a:solidFill>
                <a:srgbClr val="FFFFFF"/>
              </a:solidFill>
            </a:endParaRPr>
          </a:p>
          <a:p>
            <a:pPr algn="ctr">
              <a:defRPr sz="2400">
                <a:solidFill>
                  <a:srgbClr val="FFC000"/>
                </a:solidFill>
              </a:defRPr>
            </a:pPr>
            <a:r>
              <a:t>aRT ↑ CSS in questa categoria di PTS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" grpId="1" animBg="1" advAuto="0"/>
      <p:bldP spid="286" grpId="2" animBg="1" advAuto="0"/>
      <p:bldP spid="287" grpId="3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72929" y="381000"/>
            <a:ext cx="7036594" cy="304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olo 1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</p:spPr>
        <p:txBody>
          <a:bodyPr/>
          <a:lstStyle/>
          <a:p>
            <a:pPr>
              <a:defRPr sz="3600">
                <a:ln w="9524">
                  <a:solidFill>
                    <a:srgbClr val="404040">
                      <a:alpha val="10000"/>
                    </a:srgbClr>
                  </a:solidFill>
                </a:ln>
              </a:defRPr>
            </a:pPr>
            <a:endParaRPr/>
          </a:p>
        </p:txBody>
      </p:sp>
      <p:pic>
        <p:nvPicPr>
          <p:cNvPr id="292" name="Segnaposto contenuto 5" descr="Segnaposto contenuto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4410" y="1828800"/>
            <a:ext cx="9961003" cy="377190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1548" y="654050"/>
            <a:ext cx="6488906" cy="554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1098" y="685801"/>
            <a:ext cx="6450806" cy="2798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1099" y="3484564"/>
            <a:ext cx="6450806" cy="2387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6797" y="217488"/>
            <a:ext cx="6298406" cy="530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magine 2" descr="Immagin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46797" y="5526087"/>
            <a:ext cx="6298406" cy="1092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 1"/>
          <p:cNvSpPr txBox="1">
            <a:spLocks noGrp="1"/>
          </p:cNvSpPr>
          <p:nvPr>
            <p:ph type="title"/>
          </p:nvPr>
        </p:nvSpPr>
        <p:spPr>
          <a:xfrm>
            <a:off x="913794" y="190365"/>
            <a:ext cx="10353762" cy="97045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C000"/>
                </a:solidFill>
              </a:defRPr>
            </a:lvl1pPr>
          </a:lstStyle>
          <a:p>
            <a:r>
              <a:t>Pca is the second most frequently diagnosed cancer in men and the fifth leading cause of death worldwide</a:t>
            </a:r>
          </a:p>
        </p:txBody>
      </p:sp>
      <p:pic>
        <p:nvPicPr>
          <p:cNvPr id="24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3925" y="1235567"/>
            <a:ext cx="8408711" cy="4704117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Connettore diritto 8"/>
          <p:cNvSpPr/>
          <p:nvPr/>
        </p:nvSpPr>
        <p:spPr>
          <a:xfrm flipV="1">
            <a:off x="2139885" y="3044858"/>
            <a:ext cx="933254" cy="2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2" name="CasellaDiTesto 1"/>
          <p:cNvSpPr txBox="1"/>
          <p:nvPr/>
        </p:nvSpPr>
        <p:spPr>
          <a:xfrm>
            <a:off x="1673913" y="6165927"/>
            <a:ext cx="8833522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Surveillance Epidemiology and End Results Program. SEER 2015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7432" y="374652"/>
            <a:ext cx="7659291" cy="3662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0102" y="206375"/>
            <a:ext cx="6731795" cy="414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magine 2" descr="Immagin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32498" y="4430712"/>
            <a:ext cx="6527007" cy="2108201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Ovale 1"/>
          <p:cNvSpPr/>
          <p:nvPr/>
        </p:nvSpPr>
        <p:spPr>
          <a:xfrm>
            <a:off x="2832498" y="3343275"/>
            <a:ext cx="701279" cy="361950"/>
          </a:xfrm>
          <a:prstGeom prst="ellipse">
            <a:avLst/>
          </a:prstGeom>
          <a:ln w="15875" cap="rnd">
            <a:solidFill>
              <a:srgbClr val="89321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itolo 1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9" name="Segnaposto contenuto 4" descr="Segnaposto contenuto 4"/>
          <p:cNvPicPr>
            <a:picLocks noChangeAspect="1"/>
          </p:cNvPicPr>
          <p:nvPr/>
        </p:nvPicPr>
        <p:blipFill>
          <a:blip r:embed="rId2">
            <a:extLst/>
          </a:blip>
          <a:srcRect l="35283" t="12476" r="31191" b="52327"/>
          <a:stretch>
            <a:fillRect/>
          </a:stretch>
        </p:blipFill>
        <p:spPr>
          <a:xfrm>
            <a:off x="2916938" y="2781300"/>
            <a:ext cx="5903213" cy="348615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pic>
        <p:nvPicPr>
          <p:cNvPr id="310" name="Immagine 3" descr="Immagine 3"/>
          <p:cNvPicPr>
            <a:picLocks noChangeAspect="1"/>
          </p:cNvPicPr>
          <p:nvPr/>
        </p:nvPicPr>
        <p:blipFill>
          <a:blip r:embed="rId3">
            <a:extLst/>
          </a:blip>
          <a:srcRect l="34766" t="26389" r="33906" b="55139"/>
          <a:stretch>
            <a:fillRect/>
          </a:stretch>
        </p:blipFill>
        <p:spPr>
          <a:xfrm>
            <a:off x="2581273" y="147150"/>
            <a:ext cx="6391276" cy="21198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CasellaDiTesto 2"/>
          <p:cNvSpPr txBox="1"/>
          <p:nvPr/>
        </p:nvSpPr>
        <p:spPr>
          <a:xfrm>
            <a:off x="533400" y="3819525"/>
            <a:ext cx="2486025" cy="1043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t>Progression free survival </a:t>
            </a:r>
            <a:endParaRPr>
              <a:solidFill>
                <a:srgbClr val="FFFFFF"/>
              </a:solidFill>
            </a:endParaRPr>
          </a:p>
          <a:p>
            <a:pPr algn="ctr">
              <a:defRPr sz="2400">
                <a:solidFill>
                  <a:srgbClr val="FFFF00"/>
                </a:solidFill>
              </a:defRPr>
            </a:pPr>
            <a:r>
              <a:t>45%</a:t>
            </a:r>
          </a:p>
        </p:txBody>
      </p:sp>
      <p:sp>
        <p:nvSpPr>
          <p:cNvPr id="312" name="CasellaDiTesto 5"/>
          <p:cNvSpPr txBox="1"/>
          <p:nvPr/>
        </p:nvSpPr>
        <p:spPr>
          <a:xfrm>
            <a:off x="9153525" y="4067948"/>
            <a:ext cx="2381250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FF0000"/>
                </a:solidFill>
              </a:defRPr>
            </a:pPr>
            <a:r>
              <a:t>Cancer free survival</a:t>
            </a:r>
            <a:endParaRPr>
              <a:solidFill>
                <a:srgbClr val="FFFFFF"/>
              </a:solidFill>
            </a:endParaRPr>
          </a:p>
          <a:p>
            <a:pPr algn="ctr">
              <a:defRPr sz="2400">
                <a:solidFill>
                  <a:srgbClr val="FFFF00"/>
                </a:solidFill>
              </a:defRPr>
            </a:pPr>
            <a:r>
              <a:t>82%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itolo 1"/>
          <p:cNvSpPr txBox="1">
            <a:spLocks noGrp="1"/>
          </p:cNvSpPr>
          <p:nvPr>
            <p:ph type="title"/>
          </p:nvPr>
        </p:nvSpPr>
        <p:spPr>
          <a:xfrm>
            <a:off x="838079" y="365040"/>
            <a:ext cx="10515362" cy="132516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Conclusions:</a:t>
            </a:r>
          </a:p>
        </p:txBody>
      </p:sp>
      <p:sp>
        <p:nvSpPr>
          <p:cNvPr id="315" name="CasellaDiTesto 5"/>
          <p:cNvSpPr txBox="1"/>
          <p:nvPr/>
        </p:nvSpPr>
        <p:spPr>
          <a:xfrm>
            <a:off x="1618327" y="1778705"/>
            <a:ext cx="8800294" cy="414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 algn="just"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pPr>
            <a:r>
              <a:t> Depending on the classification system used, </a:t>
            </a:r>
            <a:r>
              <a:rPr>
                <a:solidFill>
                  <a:srgbClr val="FFFF00"/>
                </a:solidFill>
              </a:rPr>
              <a:t> </a:t>
            </a:r>
            <a:r>
              <a:t>of patients with newly diagnosed prostate cancer have </a:t>
            </a:r>
            <a:r>
              <a:rPr b="1">
                <a:solidFill>
                  <a:srgbClr val="FFFF00"/>
                </a:solidFill>
              </a:rPr>
              <a:t>high risk disease</a:t>
            </a:r>
            <a:r>
              <a:t>; </a:t>
            </a:r>
            <a:r>
              <a:rPr b="1">
                <a:solidFill>
                  <a:srgbClr val="FFFF00"/>
                </a:solidFill>
              </a:rPr>
              <a:t>outcomes are heterogeneous among this group </a:t>
            </a:r>
            <a:r>
              <a:t>and prognoses are not always poor</a:t>
            </a:r>
          </a:p>
          <a:p>
            <a:pPr marL="342900" indent="-342900" algn="just"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pPr>
            <a:r>
              <a:t> Without clear evidence of superiority, radiation therapy combined with androgen deprivation therapy (ADT) has become the standard-of-care treatment for patients with high-risk disease; however, </a:t>
            </a:r>
            <a:r>
              <a:rPr b="1">
                <a:solidFill>
                  <a:srgbClr val="FFFF00"/>
                </a:solidFill>
              </a:rPr>
              <a:t>increasingly patients are initially treated surgically</a:t>
            </a:r>
            <a:r>
              <a:t> as part of multimodal therapy, has comparable efficacy to radiotherapy with ADT; therefore, primary surgery, with or without adjuvant radiotherapy, </a:t>
            </a:r>
            <a:r>
              <a:rPr b="1">
                <a:solidFill>
                  <a:srgbClr val="FFFF00"/>
                </a:solidFill>
              </a:rPr>
              <a:t>is a viable treatment option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1" animBg="1" advAuto="0"/>
      <p:bldP spid="315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itolo 1"/>
          <p:cNvSpPr txBox="1">
            <a:spLocks noGrp="1"/>
          </p:cNvSpPr>
          <p:nvPr>
            <p:ph type="title"/>
          </p:nvPr>
        </p:nvSpPr>
        <p:spPr>
          <a:xfrm>
            <a:off x="838079" y="365040"/>
            <a:ext cx="10515362" cy="132516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Conclusions:</a:t>
            </a:r>
          </a:p>
        </p:txBody>
      </p:sp>
      <p:sp>
        <p:nvSpPr>
          <p:cNvPr id="318" name="CasellaDiTesto 5"/>
          <p:cNvSpPr txBox="1"/>
          <p:nvPr/>
        </p:nvSpPr>
        <p:spPr>
          <a:xfrm>
            <a:off x="1607130" y="1791230"/>
            <a:ext cx="8866911" cy="414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 algn="just">
              <a:buSzPct val="100000"/>
              <a:buFont typeface="Arial"/>
              <a:buChar char="•"/>
              <a:defRPr sz="2400" b="1">
                <a:solidFill>
                  <a:srgbClr val="FFFF00"/>
                </a:solidFill>
              </a:defRPr>
            </a:pPr>
            <a:r>
              <a:t>Surgery</a:t>
            </a:r>
            <a:r>
              <a:rPr b="0">
                <a:solidFill>
                  <a:srgbClr val="FFFFFF"/>
                </a:solidFill>
              </a:rPr>
              <a:t> enables accurate histopathological assessment, local disease control and </a:t>
            </a:r>
            <a:r>
              <a:t>potentially reduces the risk of metastasis; concomitant extended lymphadenectomy might improves survival</a:t>
            </a:r>
            <a:r>
              <a:rPr b="0">
                <a:solidFill>
                  <a:srgbClr val="FFFFFF"/>
                </a:solidFill>
              </a:rPr>
              <a:t> and identify patients in whom immediate ADT is indicated</a:t>
            </a:r>
            <a:endParaRPr>
              <a:solidFill>
                <a:srgbClr val="FFFFFF"/>
              </a:solidFill>
            </a:endParaRPr>
          </a:p>
          <a:p>
            <a:pPr marL="342900" indent="-342900" algn="just">
              <a:buSzPct val="100000"/>
              <a:buFont typeface="Arial"/>
              <a:buChar char="•"/>
              <a:defRPr sz="2400" b="1">
                <a:solidFill>
                  <a:srgbClr val="FFFF00"/>
                </a:solidFill>
              </a:defRPr>
            </a:pPr>
            <a:r>
              <a:t>Downstaging and downgrading </a:t>
            </a:r>
            <a:r>
              <a:rPr b="0">
                <a:solidFill>
                  <a:srgbClr val="FFFFFF"/>
                </a:solidFill>
              </a:rPr>
              <a:t>of tumours in a substantial proportion </a:t>
            </a:r>
            <a:r>
              <a:t>of patients </a:t>
            </a:r>
            <a:r>
              <a:rPr b="0">
                <a:solidFill>
                  <a:srgbClr val="FFFFFF"/>
                </a:solidFill>
              </a:rPr>
              <a:t>suggest that they would have been </a:t>
            </a:r>
            <a:r>
              <a:t>overtreated if radiotherapy and ADT were used </a:t>
            </a:r>
            <a:endParaRPr>
              <a:solidFill>
                <a:srgbClr val="FFFFFF"/>
              </a:solidFill>
            </a:endParaRPr>
          </a:p>
          <a:p>
            <a:pPr marL="342900" indent="-342900" algn="just"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pPr>
            <a:r>
              <a:t>A multimodal approach to therapy including surgery, radiotherapy, and neoadjuvant an/or adjuvant ADT should be offered to men with high-risk prostate cancer, but the optimal protocols remain to be determined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1" animBg="1" advAuto="0"/>
      <p:bldP spid="318" grpId="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rcRect l="20390" t="29167" r="20547" b="8610"/>
          <a:stretch>
            <a:fillRect/>
          </a:stretch>
        </p:blipFill>
        <p:spPr>
          <a:xfrm>
            <a:off x="1579362" y="685800"/>
            <a:ext cx="9145788" cy="5419725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Ovale 1"/>
          <p:cNvSpPr/>
          <p:nvPr/>
        </p:nvSpPr>
        <p:spPr>
          <a:xfrm>
            <a:off x="5753100" y="4238625"/>
            <a:ext cx="2895600" cy="1676400"/>
          </a:xfrm>
          <a:prstGeom prst="ellipse">
            <a:avLst/>
          </a:prstGeom>
          <a:ln w="38100" cap="rnd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 txBox="1"/>
          <p:nvPr/>
        </p:nvSpPr>
        <p:spPr>
          <a:xfrm>
            <a:off x="1887145" y="-125185"/>
            <a:ext cx="8431922" cy="1243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90000"/>
              </a:lnSpc>
              <a:defRPr sz="4400">
                <a:solidFill>
                  <a:srgbClr val="FFC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High-Risk: </a:t>
            </a:r>
            <a:r>
              <a:rPr sz="3600"/>
              <a:t>far for being uniform definition</a:t>
            </a:r>
          </a:p>
        </p:txBody>
      </p:sp>
      <p:pic>
        <p:nvPicPr>
          <p:cNvPr id="245" name="Segnaposto contenuto 3" descr="Segnaposto contenuto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5116" y="991018"/>
            <a:ext cx="7886521" cy="3493081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CustomShape 2"/>
          <p:cNvSpPr txBox="1"/>
          <p:nvPr/>
        </p:nvSpPr>
        <p:spPr>
          <a:xfrm>
            <a:off x="2079394" y="4522530"/>
            <a:ext cx="7886522" cy="151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99" tIns="44999" rIns="44999" bIns="44999">
            <a:spAutoFit/>
          </a:bodyPr>
          <a:lstStyle/>
          <a:p>
            <a:pPr algn="just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“At present the exact definition remains controversial. </a:t>
            </a:r>
          </a:p>
          <a:p>
            <a:pPr algn="just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This represents a critical barrier for patients counseling, comparation of treatment outcomes and the design of randomized trials.”</a:t>
            </a:r>
          </a:p>
        </p:txBody>
      </p:sp>
      <p:sp>
        <p:nvSpPr>
          <p:cNvPr id="247" name="CasellaDiTesto 1"/>
          <p:cNvSpPr txBox="1"/>
          <p:nvPr/>
        </p:nvSpPr>
        <p:spPr>
          <a:xfrm>
            <a:off x="3072582" y="6194330"/>
            <a:ext cx="6002593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0000"/>
                </a:solidFill>
              </a:defRPr>
            </a:lvl1pPr>
          </a:lstStyle>
          <a:p>
            <a:r>
              <a:t>⟹ Potential role of biomakers in HR Pca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1" animBg="1" advAuto="0"/>
      <p:bldP spid="245" grpId="2" animBg="1" advAuto="0"/>
      <p:bldP spid="246" grpId="3" animBg="1" advAuto="0"/>
      <p:bldP spid="247" grpId="4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rcRect l="20390" t="29167" r="20547" b="8610"/>
          <a:stretch>
            <a:fillRect/>
          </a:stretch>
        </p:blipFill>
        <p:spPr>
          <a:xfrm>
            <a:off x="1579362" y="685800"/>
            <a:ext cx="9145788" cy="5419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rcRect l="19376" t="16528" r="19687" b="6805"/>
          <a:stretch>
            <a:fillRect/>
          </a:stretch>
        </p:blipFill>
        <p:spPr>
          <a:xfrm>
            <a:off x="1438275" y="227134"/>
            <a:ext cx="9048751" cy="6403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egnaposto contenuto 3" descr="Segnaposto contenuto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2560" y="127440"/>
            <a:ext cx="7886521" cy="2949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4839" y="3503490"/>
            <a:ext cx="9143642" cy="3274920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Rettangolo 1"/>
          <p:cNvSpPr/>
          <p:nvPr/>
        </p:nvSpPr>
        <p:spPr>
          <a:xfrm>
            <a:off x="7103389" y="3644348"/>
            <a:ext cx="1363852" cy="2368995"/>
          </a:xfrm>
          <a:prstGeom prst="rect">
            <a:avLst/>
          </a:prstGeom>
          <a:ln w="15875" cap="rnd">
            <a:solidFill>
              <a:srgbClr val="89321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1" animBg="1" advAuto="0"/>
      <p:bldP spid="254" grpId="2" animBg="1" advAuto="0"/>
      <p:bldP spid="255" grpId="3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egnaposto contenuto 3" descr="Segnaposto contenuto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2560" y="124410"/>
            <a:ext cx="7886521" cy="2949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magine 2" descr="Immagin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359" y="3610604"/>
            <a:ext cx="9143642" cy="2683441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Rettangolo 1"/>
          <p:cNvSpPr/>
          <p:nvPr/>
        </p:nvSpPr>
        <p:spPr>
          <a:xfrm>
            <a:off x="7382360" y="3828081"/>
            <a:ext cx="1131378" cy="2448734"/>
          </a:xfrm>
          <a:prstGeom prst="rect">
            <a:avLst/>
          </a:prstGeom>
          <a:ln w="15875" cap="rnd">
            <a:solidFill>
              <a:srgbClr val="89321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0" name="Rettangolo 2"/>
          <p:cNvSpPr/>
          <p:nvPr/>
        </p:nvSpPr>
        <p:spPr>
          <a:xfrm>
            <a:off x="6731430" y="3828081"/>
            <a:ext cx="650929" cy="2448734"/>
          </a:xfrm>
          <a:prstGeom prst="rect">
            <a:avLst/>
          </a:prstGeom>
          <a:ln w="15875" cap="rnd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b="1">
                <a:ln w="22225">
                  <a:solidFill>
                    <a:schemeClr val="accent2"/>
                  </a:solidFill>
                </a:ln>
                <a:solidFill>
                  <a:srgbClr val="EDE3C3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1" animBg="1" advAuto="0"/>
      <p:bldP spid="258" grpId="2" animBg="1" advAuto="0"/>
      <p:bldP spid="259" grpId="4" animBg="1" advAuto="0"/>
      <p:bldP spid="260" grpId="3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5079" y="145832"/>
            <a:ext cx="5901842" cy="2579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Segnaposto contenuto 5" descr="Segnaposto contenuto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7762" y="3131533"/>
            <a:ext cx="8445241" cy="358956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Rettangolo 1"/>
          <p:cNvSpPr/>
          <p:nvPr/>
        </p:nvSpPr>
        <p:spPr>
          <a:xfrm>
            <a:off x="7103165" y="3268440"/>
            <a:ext cx="1126436" cy="3085866"/>
          </a:xfrm>
          <a:prstGeom prst="rect">
            <a:avLst/>
          </a:prstGeom>
          <a:ln w="15875" cap="rnd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1" animBg="1" advAuto="0"/>
      <p:bldP spid="263" grpId="2" animBg="1" advAuto="0"/>
      <p:bldP spid="264" grpId="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6468" y="133629"/>
            <a:ext cx="6222241" cy="2517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Segnaposto contenuto 4" descr="Segnaposto contenuto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2719" y="2863712"/>
            <a:ext cx="5878441" cy="392976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Rettangolo 1"/>
          <p:cNvSpPr/>
          <p:nvPr/>
        </p:nvSpPr>
        <p:spPr>
          <a:xfrm>
            <a:off x="3162720" y="5331416"/>
            <a:ext cx="5862461" cy="232474"/>
          </a:xfrm>
          <a:prstGeom prst="rect">
            <a:avLst/>
          </a:prstGeom>
          <a:ln w="15875" cap="rnd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1" animBg="1" advAuto="0"/>
      <p:bldP spid="267" grpId="2" animBg="1" advAuto="0"/>
      <p:bldP spid="268" grpId="3" animBg="1" advAuto="0"/>
    </p:bldLst>
  </p:timing>
</p:sld>
</file>

<file path=ppt/theme/theme1.xml><?xml version="1.0" encoding="utf-8"?>
<a:theme xmlns:a="http://schemas.openxmlformats.org/drawingml/2006/main" name="Ardesia">
  <a:themeElements>
    <a:clrScheme name="Ardes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0000FF"/>
      </a:hlink>
      <a:folHlink>
        <a:srgbClr val="FF00FF"/>
      </a:folHlink>
    </a:clrScheme>
    <a:fontScheme name="Ardesi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rdes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rnd">
          <a:solidFill>
            <a:schemeClr val="accent1"/>
          </a:solidFill>
          <a:prstDash val="solid"/>
          <a:round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sto MT"/>
            <a:ea typeface="Calisto MT"/>
            <a:cs typeface="Calisto MT"/>
            <a:sym typeface="Calisto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sto MT"/>
            <a:ea typeface="Calisto MT"/>
            <a:cs typeface="Calisto MT"/>
            <a:sym typeface="Calisto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rdesia">
  <a:themeElements>
    <a:clrScheme name="Ardes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0000FF"/>
      </a:hlink>
      <a:folHlink>
        <a:srgbClr val="FF00FF"/>
      </a:folHlink>
    </a:clrScheme>
    <a:fontScheme name="Ardesi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rdes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rnd">
          <a:solidFill>
            <a:schemeClr val="accent1"/>
          </a:solidFill>
          <a:prstDash val="solid"/>
          <a:round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sto MT"/>
            <a:ea typeface="Calisto MT"/>
            <a:cs typeface="Calisto MT"/>
            <a:sym typeface="Calisto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sto MT"/>
            <a:ea typeface="Calisto MT"/>
            <a:cs typeface="Calisto MT"/>
            <a:sym typeface="Calisto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</Words>
  <Application>Microsoft Office PowerPoint</Application>
  <PresentationFormat>Widescreen</PresentationFormat>
  <Paragraphs>27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Calisto MT</vt:lpstr>
      <vt:lpstr>Ardesia</vt:lpstr>
      <vt:lpstr>Chirurgia del tumore prostatico ad alto rischio e oligometastatico</vt:lpstr>
      <vt:lpstr>Pca is the second most frequently diagnosed cancer in men and the fifth leading cause of death worldwide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Conclusions:</vt:lpstr>
      <vt:lpstr>Conclusions: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Chirurgia del tumore prostatico ad alto rischio e oligometastatico</dc:title>
  <cp:lastModifiedBy>Utente</cp:lastModifiedBy>
  <cp:revision>1</cp:revision>
  <dcterms:modified xsi:type="dcterms:W3CDTF">2019-11-22T14:12:38Z</dcterms:modified>
</cp:coreProperties>
</file>