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867" r:id="rId2"/>
    <p:sldMasterId id="2147483879" r:id="rId3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lvl1pPr marL="0" marR="0" indent="0" algn="ctr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3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ctr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3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ctr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3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ctr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3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ctr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3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3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3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3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3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606241886" val="980" revOS="4"/>
      <pr:smFileRevision xmlns:pr="smNativeData" xmlns:p14="http://schemas.microsoft.com/office/powerpoint/2010/main" xmlns="" dt="1606241886" val="101"/>
      <pr:guideOptions xmlns:pr="smNativeData" xmlns:p14="http://schemas.microsoft.com/office/powerpoint/2010/main" xmlns="" dt="1606241886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32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>
      <p:cViewPr>
        <p:scale>
          <a:sx n="65" d="100"/>
          <a:sy n="65" d="100"/>
        </p:scale>
        <p:origin x="1042" y="258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QAgAAEAAAACYAAAAIAAAAv58AAP//wQE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it-IT" sz="120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endParaRPr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AAAAAC4qAADQAgAAEAAAACYAAAAIAAAAv58AAP//wQE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it-IT" sz="120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E435-7BD1-7E12-9F93-8D47AADD69D8}" type="datetime1">
              <a:t>01/10/2021</a:t>
            </a:fld>
            <a:endParaRPr/>
          </a:p>
        </p:txBody>
      </p:sp>
      <p:sp>
        <p:nvSpPr>
          <p:cNvPr id="4" name="Rectangle 4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Xk69XxMAAAAlAAAAZA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P//wQE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x8AAP//wQE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gli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bjUAAEgSAAA+OAAAEAAAACYAAAAIAAAAv58AAP//wQE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it-IT" sz="120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endParaRPr/>
          </a:p>
        </p:txBody>
      </p:sp>
      <p:sp>
        <p:nvSpPr>
          <p:cNvPr id="7" name="Rectangle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58AAP//wQE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it-IT" sz="120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BB4F-01D1-7E4D-9F93-F718F5DD69A2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289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lang="it-IT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lang="it-IT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lang="it-IT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lang="it-IT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lang="it-IT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5700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6737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0216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6999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4964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960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367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3248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0450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6066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882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9568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2577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775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6556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4106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883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5155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9103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7366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0286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630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8808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0163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2058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9867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8834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8035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0693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48970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0593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86569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018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076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930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62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225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432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991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extLst>
              <a:ext uri="smNativeData">
                <pr:smNativeData xmlns:pr="smNativeData" xmlns:p14="http://schemas.microsoft.com/office/powerpoint/2010/main" xmlns="" val="SMDATA_7_Xk69XxMAAAAlAAAAAQAAAA8BAAAAkAAAAEgAAACQAAAASAAAAAAAAAAAAAAAAAAAABcAAAAUAAAAAAAAAAAAAAD/fwAA/38AAAAAAAAJAAAABAAAAD0iZGEMAAAAEAAAAAAAAAAAAAAAAAAAAAAAAAAfAAAAVAAAAAAAAAAAAAAAAAAAAAAAAAAAAAAAAAAAAAAAAAAAAAAAAAAAAAAAAAAAAAAAAAAAAAAAAAAAAAAAAAAAAAAAAAAAAAAAAAAAAAAAAAAAAAAAAAAAACEAAAAYAAAAFAAAAPcBAADICgAAQDgAAFYqAAAQAAAAJgAAAAgAAAD/////AAAAAA=="/>
              </a:ext>
            </a:extLst>
          </p:cNvGrpSpPr>
          <p:nvPr/>
        </p:nvGrpSpPr>
        <p:grpSpPr>
          <a:xfrm>
            <a:off x="319405" y="1752600"/>
            <a:ext cx="8824595" cy="5129530"/>
            <a:chOff x="319405" y="1752600"/>
            <a:chExt cx="8824595" cy="5129530"/>
          </a:xfrm>
        </p:grpSpPr>
        <p:sp>
          <p:nvSpPr>
            <p:cNvPr id="8" name="Freeform 3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JAAAABwAAAAAAAAAAAAAAAAAAAAEAAABQAAAAAAAAAAAA4D8AAAAAAADgPwAAAAAAAOA/AAAAAAAA4D8AAAAAAADgPwAAAAAAAOA/AAAAAAAA4D8AAAAAAADgPwAAAAAAAOA/AAAAAAAA4D8CAAAAjAAAAAEAAAAAAAAAAGYACgCAAAg/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BAAA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NAgAAyAoAAEA4AAAwKgAAAAAAACYAAAAIAAAA//////////8="/>
                </a:ext>
              </a:extLst>
            </p:cNvSpPr>
            <p:nvPr/>
          </p:nvSpPr>
          <p:spPr>
            <a:xfrm>
              <a:off x="333375" y="1752600"/>
              <a:ext cx="8810625" cy="5105400"/>
            </a:xfrm>
            <a:custGeom>
              <a:avLst/>
              <a:gdLst/>
              <a:ahLst/>
              <a:cxnLst/>
              <a:rect l="0" t="0" r="8810625" b="5105400"/>
              <a:pathLst>
                <a:path w="8810625" h="5105400">
                  <a:moveTo>
                    <a:pt x="531812" y="0"/>
                  </a:moveTo>
                  <a:lnTo>
                    <a:pt x="531812" y="2047875"/>
                  </a:lnTo>
                  <a:lnTo>
                    <a:pt x="0" y="2047875"/>
                  </a:lnTo>
                  <a:lnTo>
                    <a:pt x="0" y="5095875"/>
                  </a:lnTo>
                  <a:lnTo>
                    <a:pt x="8810625" y="5095875"/>
                  </a:lnTo>
                  <a:lnTo>
                    <a:pt x="8810625" y="0"/>
                  </a:lnTo>
                  <a:lnTo>
                    <a:pt x="531812" y="0"/>
                  </a:lnTo>
                  <a:close/>
                </a:path>
              </a:pathLst>
            </a:custGeom>
            <a:solidFill>
              <a:schemeClr val="bg2">
                <a:alpha val="37000"/>
              </a:schemeClr>
            </a:solidFill>
            <a:ln>
              <a:noFill/>
            </a:ln>
            <a:effectLst/>
          </p:spPr>
          <p:txBody>
            <a:bodyPr vert="horz" wrap="square" lIns="0" tIns="0" rIns="5715" bIns="444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7" name="Freeform 4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JAAAABwAAAAAAAAAAAAAAAAAAAAEAAABQAAAAAAAAAAAA4D8AAAAAAADgPwAAAAAAAOA/AAAAAAAA4D8AAAAAAADgPwAAAAAAAOA/AAAAAAAA4D8AAAAAAADgPwAAAAAAAOA/AAAAAAAA4D8CAAAAjAAAAAEAAAAAAAAAAGYACgCAAAhI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oBQAAcBcAAEA4AAAwKgAAAAAAACYAAAAIAAAA//////////8="/>
                </a:ext>
              </a:extLst>
            </p:cNvSpPr>
            <p:nvPr/>
          </p:nvSpPr>
          <p:spPr>
            <a:xfrm>
              <a:off x="838200" y="3810000"/>
              <a:ext cx="8305800" cy="3048000"/>
            </a:xfrm>
            <a:custGeom>
              <a:avLst/>
              <a:gdLst/>
              <a:ahLst/>
              <a:cxnLst/>
              <a:rect l="0" t="0" r="8305800" b="3048000"/>
              <a:pathLst>
                <a:path w="8305800" h="3048000">
                  <a:moveTo>
                    <a:pt x="0" y="0"/>
                  </a:moveTo>
                  <a:lnTo>
                    <a:pt x="0" y="3048000"/>
                  </a:lnTo>
                  <a:lnTo>
                    <a:pt x="8305800" y="3048000"/>
                  </a:lnTo>
                  <a:lnTo>
                    <a:pt x="830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ffectLst/>
          </p:spPr>
          <p:txBody>
            <a:bodyPr vert="horz" wrap="square" lIns="0" tIns="0" rIns="5715" bIns="444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6" name="Freeform 5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GAAAABAAAAAAAAAAAAAAAAAAAAAEAAABQAAAAAAAAAAAA4D8AAAAAAADgPwAAAAAAAOA/AAAAAAAA4D8AAAAAAADgPwAAAAAAAOA/AAAAAAAA4D8AAAAAAADgPwAAAAAAAOA/AAAAAAAA4D8CAAAAjAAAAAEAAAADAAAAAGYACgBUAABkAAAAAAAAAAAAAAAAAAAAAAAAAAAAAAAAAAAAeAAAAAEAAABAAAAAZAAAAAAAAAB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EEAQQAMAAAAEAAAAAAAAAAAAAAAAAAAAAAAAAAeAAAAaAAAAAEAAAAAAAAAAAAAAAAAAAAAAAAAECcAABAnAAAAAAAAAAAAAAAAAAAAAGQAAAAAAAAAAAAAAAAAAAAAABQAAAAAAAAAwMD/AAAAAAAAAAAAAAAAAAAAAABkAAAAAAAAAH9/fwAKAAAAHwAAAFQAAAAAAAADAFQAAAAAAAAAAAAAAAAAAAAAAAAAAAAAAAAAAAAAAAAAAAAAAAAAAn9/fwAAAAADzMzMAMDA/wB/f38AAAAAAAAAAAAAAAAAAAAAAAAAAAAhAAAAGAAAABQAAAD3AQAANxcAALQjAAB/FwAAAAAAACYAAAAIAAAA//////////8="/>
                </a:ext>
              </a:extLst>
            </p:cNvSpPr>
            <p:nvPr/>
          </p:nvSpPr>
          <p:spPr>
            <a:xfrm>
              <a:off x="319405" y="3773805"/>
              <a:ext cx="5484495" cy="45720"/>
            </a:xfrm>
            <a:custGeom>
              <a:avLst/>
              <a:gdLst/>
              <a:ahLst/>
              <a:cxnLst/>
              <a:rect l="0" t="0" r="5484495" b="45720"/>
              <a:pathLst>
                <a:path w="5484495" h="45720">
                  <a:moveTo>
                    <a:pt x="0" y="0"/>
                  </a:moveTo>
                  <a:lnTo>
                    <a:pt x="0" y="45720"/>
                  </a:lnTo>
                  <a:lnTo>
                    <a:pt x="5484495" y="45720"/>
                  </a:lnTo>
                  <a:lnTo>
                    <a:pt x="548449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0" tIns="0" rIns="3810" bIns="2540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5" name="Freeform 6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JAAAAAgAAAAAAAAAAAAAAAAAAAAEAAABQAAAAAAAAAAAA4D8AAAAAAADgPwAAAAAAAOA/AAAAAAAA4D8AAAAAAADgPwAAAAAAAOA/AAAAAAAA4D8AAAAAAADgPwAAAAAAAOA/AAAAAAAA4D8CAAAAjAAAAAEAAAADAAAAAGYACgBUAABkAAAAAAAAAAAAAAAAAAAAAAAAAAAAAAAAAAAAeAAAAAEAAABAAAAAZAAAAAAAAAB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EEAQQAMAAAAEAAAAAAAAAAAAAAAAAAAAAAAAAAeAAAAaAAAAAEAAAAAAAAAAAAAAAAAAAAAAAAAECcAABAnAAAAAAAAAAAAAAAAAAAAAGQAAAAAAAAAAAAAAAAAAAAAABQAAAAAAAAAwMD/AAAAAAAAAAAAAAAAAAAAAABkAAAAAAAAAH9/fwAKAAAAHwAAAFQAAAAAAAADAFQAAAAAAAAAAAAAAAAAAAAAAAAAAAAAAAAAAAAAAAAAAAAAAAAAAn9/fwAAAAADzMzMAMDA/wB/f38AAAAAAAAAAAAAAAAAAAAAAAAAAAAhAAAAGAAAABQAAAAoBQAAyAoAAPM0AAARCwAAAAAAACYAAAAIAAAA//////////8="/>
                </a:ext>
              </a:extLst>
            </p:cNvSpPr>
            <p:nvPr/>
          </p:nvSpPr>
          <p:spPr>
            <a:xfrm>
              <a:off x="838200" y="1752600"/>
              <a:ext cx="7769225" cy="46355"/>
            </a:xfrm>
            <a:custGeom>
              <a:avLst/>
              <a:gdLst/>
              <a:ahLst/>
              <a:cxnLst/>
              <a:rect l="0" t="0" r="7769225" b="46355"/>
              <a:pathLst>
                <a:path w="7769225" h="46355">
                  <a:moveTo>
                    <a:pt x="0" y="0"/>
                  </a:moveTo>
                  <a:lnTo>
                    <a:pt x="0" y="46355"/>
                  </a:lnTo>
                  <a:lnTo>
                    <a:pt x="7769225" y="46355"/>
                  </a:lnTo>
                  <a:lnTo>
                    <a:pt x="776922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0" tIns="0" rIns="5715" bIns="1270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4" name="Freeform 7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AAAAABwAAAAAAAAAAAAAAAAAAAAEAAABQAAAAAAAAAAAA4D8AAAAAAADgPwAAAAAAAOA/AAAAAAAA4D8AAAAAAADgPwAAAAAAAOA/AAAAAAAA4D8AAAAAAADgPwAAAAAAAOA/AAAAAAAA4D8CAAAAjAAAAAEAAAADAAAAH3kfAABmAAoAAAAAZAAAAAAAAAAAAAAAAAAAAAAAAAAAAAAAeAAAAAEAAABAAAAAAAAAAGQAAAA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EEAQQAMAAAAEAAAAAAAAAAAAAAAAAAAAAAAAAAeAAAAaAAAAAEAAAAAAAAAAAAAAAAAAAAAAAAAECcAABAnAAAAAAAAAAAAAAAAAAAAAABkAAAAAAAAAAAAAAAAAAAAABQAAAAAAAAAwMD/AAAAAAAAAAAAAAAAAAAAAABkAAAAAAAAAH9/fwAKAAAAHwAAAFQAAAAfeR8AAAAAAwAAAAAAAAAAAAAAAAAAAAAAAAAAAAAAAAAAAAAAAAAAAAAAAn9/fwAAAAADzMzMAMDA/wB/f38AAAAAAAAAAAAAAAAAAAAAAAAAAAAhAAAAGAAAABQAAAD3AQAANxcAAEICAABWKgAAAAAAACYAAAAIAAAA//////////8="/>
                </a:ext>
              </a:extLst>
            </p:cNvSpPr>
            <p:nvPr/>
          </p:nvSpPr>
          <p:spPr>
            <a:xfrm>
              <a:off x="319405" y="3773805"/>
              <a:ext cx="47625" cy="3108325"/>
            </a:xfrm>
            <a:custGeom>
              <a:avLst/>
              <a:gdLst/>
              <a:ahLst/>
              <a:cxnLst/>
              <a:rect l="0" t="0" r="47625" b="3108325"/>
              <a:pathLst>
                <a:path w="47625" h="3108325">
                  <a:moveTo>
                    <a:pt x="0" y="0"/>
                  </a:moveTo>
                  <a:lnTo>
                    <a:pt x="0" y="3108325"/>
                  </a:lnTo>
                  <a:lnTo>
                    <a:pt x="46037" y="3108325"/>
                  </a:lnTo>
                  <a:lnTo>
                    <a:pt x="46037" y="5926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0" tIns="0" rIns="0" bIns="444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3" name="Freeform 8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BAAAABwAAAAAAAAAAAAAAAAAAAAEAAABQAAAAAAAAAAAA4D8AAAAAAADgPwAAAAAAAOA/AAAAAAAA4D8AAAAAAADgPwAAAAAAAOA/AAAAAAAA4D8AAAAAAADgPwAAAAAAAOA/AAAAAAAA4D8CAAAAjAAAAAEAAAADAAAAH3kfAABmAAoAAAAAZAAAAAAAAAAAAAAAAAAAAAAAAAAAAAAAeAAAAAEAAABAAAAAAAAAAGQAAAA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EEAQQAMAAAAEAAAAAAAAAAAAAAAAAAAAAAAAAAeAAAAaAAAAAEAAAAAAAAAAAAAAAAAAAAAAAAAECcAABAnAAAAAAAAAAAAAAAAAAAAAABkAAAAAAAAAAAAAAAAAAAAABQAAAAAAAAAwMD/AAAAAAAAAAAAAAAAAAAAAABkAAAAAAAAAH9/fwAKAAAAHwAAAFQAAAAfeR8AAAAAAwAAAAAAAAAAAAAAAAAAAAAAAAAAAAAAAAAAAAAAAAAAAAAAAn9/fwAAAAADzMzMAMDA/wB/f38AAAAAAAAAAAAAAAAAAAAAAAAAAAAhAAAAGAAAABQAAAAoBQAAyAoAAHEFAABHKgAAAAAAACYAAAAIAAAA//////////8="/>
                </a:ext>
              </a:extLst>
            </p:cNvSpPr>
            <p:nvPr/>
          </p:nvSpPr>
          <p:spPr>
            <a:xfrm>
              <a:off x="838200" y="1752600"/>
              <a:ext cx="46355" cy="5120005"/>
            </a:xfrm>
            <a:custGeom>
              <a:avLst/>
              <a:gdLst/>
              <a:ahLst/>
              <a:cxnLst/>
              <a:rect l="0" t="0" r="46355" b="5120005"/>
              <a:pathLst>
                <a:path w="46355" h="5120005">
                  <a:moveTo>
                    <a:pt x="0" y="0"/>
                  </a:moveTo>
                  <a:lnTo>
                    <a:pt x="0" y="5120005"/>
                  </a:lnTo>
                  <a:lnTo>
                    <a:pt x="46355" y="5120005"/>
                  </a:lnTo>
                  <a:lnTo>
                    <a:pt x="46355" y="639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0" tIns="0" rIns="635" bIns="444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</p:grpSp>
      <p:sp>
        <p:nvSpPr>
          <p:cNvPr id="9" name="Rectangle 9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BgAAuAsAAOg1AABnFgAAEAAAACYAAAAIAAAAvZAAAAAAAAA="/>
              </a:ext>
            </a:extLst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it-IT" sz="5400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10" name="Rectangle 1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BgAAYBgAANAvAAAoIwAAEAAAACYAAAAIAAAAAYAAAAAAAAA="/>
              </a:ext>
            </a:extLst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None/>
              <a:defRPr lang="it-IT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r>
              <a:t>Fare clic per modificare lo stile del sottotitolo dello schema</a:t>
            </a:r>
          </a:p>
        </p:txBody>
      </p:sp>
      <p:sp>
        <p:nvSpPr>
          <p:cNvPr id="11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BgAAayYAAMsRAABZKQAAEAAAACYAAAAIAAAAAYAAAAAAAAA="/>
              </a:ext>
            </a:extLst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FEE5-ABD1-7E08-9F93-5D5DB0DD6908}" type="datetime1">
              <a:rPr lang="en-GB"/>
              <a:t>01/10/2021</a:t>
            </a:fld>
            <a:endParaRPr lang="en-GB"/>
          </a:p>
        </p:txBody>
      </p:sp>
      <p:sp>
        <p:nvSpPr>
          <p:cNvPr id="12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FQAAayYAACcn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3469005" y="6245225"/>
            <a:ext cx="2895600" cy="476250"/>
          </a:xfrm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13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it-IT"/>
            </a:pPr>
            <a:fld id="{3C2BD8AF-E1D1-7E2E-9F93-177B96DD694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Lolvw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C2B4-FAD1-7E34-9F93-0C618CDD6959}" type="datetime1">
              <a:rPr lang="en-GB"/>
              <a:t>01/10/2021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6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C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CA69-27D1-7E3C-9F93-D16984DD698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5978DC-AC2B-46EB-BAD9-53BF8C1D0D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9031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3565F2-F543-47E4-BBBF-E459CCC90E4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2812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4135DB-7307-469C-BBBE-E36FC552A2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1914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FD4FBE-65A5-4F0D-BA2D-93AE25F1CD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88085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268288"/>
            <a:ext cx="2055812" cy="61833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8213" cy="61833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E1071F-8027-4E03-979A-914686CEA2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431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EKQAAgQEAAGo2AACAJQAAEAAAACYAAAAIAAAAPxAAAAAAAAA="/>
              </a:ext>
            </a:extLst>
          </p:cNvSpPr>
          <p:nvPr>
            <p:ph type="title"/>
          </p:nvPr>
        </p:nvSpPr>
        <p:spPr>
          <a:xfrm>
            <a:off x="6748780" y="244475"/>
            <a:ext cx="209677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JQoAACAJQAAEAAAACYAAAAIAAAAPxAAAAAAAAA="/>
              </a:ext>
            </a:extLst>
          </p:cNvSpPr>
          <p:nvPr>
            <p:ph idx="1"/>
          </p:nvPr>
        </p:nvSpPr>
        <p:spPr>
          <a:xfrm>
            <a:off x="457200" y="244475"/>
            <a:ext cx="613918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9B3D-73D1-7E6D-9F93-8538D5DD69D0}" type="datetime1">
              <a:rPr lang="en-GB"/>
              <a:t>01/10/2021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6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U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D8FD-B3D1-7E2E-9F93-457B96DD691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EAL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E2E-60D1-7E28-9F93-967D90DD69C3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C1AB-E5D1-7E37-9F93-13628FDD694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145-0BD1-7E07-9F93-FD52BFDD69A8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6BC-F2D1-7E70-9F93-0425C8DD695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C31F-51D1-7E35-9F93-A7608DDD69F2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Lfsl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BBA8-E6D1-7E4D-9F93-1018F5DD694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9713-5DD1-7E61-9F93-AB34D9DD69FE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289-C7D1-7E64-9F93-3131DCDD696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B4AF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w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B05F-11D1-7E46-9F93-E713FEDD69B2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6F1-BFD1-7E60-9F93-4935D8DD691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PjkR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64C-02D1-7E00-9F93-F455B8DD69A1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F19-57D1-7E69-9F93-A13CD1DD69F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IAgW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476-38D1-7E72-9F93-CE27CADD699B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HY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AC6-88D1-7E5C-9F93-7E09E4DD69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EwAY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B99-D7D1-7E2D-9F93-217895DD6974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P79Pn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DA40-0ED1-7E2C-9F93-F87994DD69A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8AF7-B9D1-7E7C-9F93-4F29C4DD691A}" type="datetime1">
              <a:rPr lang="en-GB"/>
              <a:t>01/10/2021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6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953F-71D1-7E63-9F93-8736DBDD69D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FASE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B2FC-B2D1-7E44-9F93-4411FCDD6911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C2E3-ADD1-7E34-9F93-5B618CDD690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95F-11D1-7E5F-9F93-E70AE7DD69B2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F7D-33D1-7E59-9F93-C50CE1DD699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B9F-D1D1-7E5D-9F93-2708E5DD6972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KznR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DA51-1FD1-7E2C-9F93-E97994DD69B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HHul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C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79D-D3D1-7E51-9F93-2504E9DD6970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Mx2ny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6E1-AFD1-7E70-9F93-5925C8DD690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4CE-80D1-7E72-9F93-7627CADD6923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C057-19D1-7E36-9F93-EF638EDD69B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73F-71D1-7E21-9F93-877499DD69D2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78C-C2D1-7E61-9F93-3434D9DD696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29B-D5D1-7E24-9F93-23719CDD6976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HHul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E6F-21D1-7E78-9F93-D72DC0DD698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BE37-79D1-7E48-9F93-8F1DF0DD69DA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DA24-6AD1-7E2C-9F93-9C7994DD69C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34C-02D1-7E55-9F93-F400EDDD69A1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6E1-AFD1-7E70-9F93-5925C8DD690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2F7-B9D1-7E54-9F93-4F01ECDD691A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943-0DD1-7E6F-9F93-FB3AD7DD69A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Z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it-IT" sz="4000" b="1" cap="all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 cap="all"/>
            </a:pPr>
            <a:r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hEAAEI0AAAcGwAAEAAAACYAAAAIAAAAvZAAAAAAAAA=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it-IT" sz="2000"/>
            </a:lvl1pPr>
            <a:lvl2pPr marL="457200" indent="0">
              <a:buNone/>
              <a:defRPr lang="it-IT" sz="18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400"/>
            </a:lvl4pPr>
            <a:lvl5pPr marL="1828800" indent="0">
              <a:buNone/>
              <a:defRPr lang="it-IT" sz="1400"/>
            </a:lvl5pPr>
            <a:lvl6pPr marL="2286000" indent="0">
              <a:buNone/>
              <a:defRPr lang="it-IT" sz="1400"/>
            </a:lvl6pPr>
            <a:lvl7pPr marL="2743200" indent="0">
              <a:buNone/>
              <a:defRPr lang="it-IT" sz="1400"/>
            </a:lvl7pPr>
            <a:lvl8pPr marL="3200400" indent="0">
              <a:buNone/>
              <a:defRPr lang="it-IT" sz="1400"/>
            </a:lvl8pPr>
            <a:lvl9pPr marL="3657600" indent="0">
              <a:buNone/>
              <a:defRPr lang="it-IT" sz="1400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9E16-58D1-7E68-9F93-AE3DD0DD69FB}" type="datetime1">
              <a:rPr lang="en-GB"/>
              <a:t>01/10/2021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6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AwMC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D90B-45D1-7E2F-9F93-B37A97DD69E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0D7-99D1-7E26-9F93-6F739EDD693A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EA83-CDD1-7E1C-9F93-3B49A4DD696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C14-5AD1-7E0A-9F93-AC5FB2DD69F9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D769-27D1-7E21-9F93-D17499DD698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B813-5DD1-7E4E-9F93-AB1BF6DD69FE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E156-18D1-7E17-9F93-EE42AFDD69B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C6C-22D1-7E7A-9F93-D42FC2DD6981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C59-17D1-7E5A-9F93-E10FE2DD69B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9E3E-70D1-7E68-9F93-863DD0DD69D3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8E2-ACD1-7E5E-9F93-5A0BE6DD690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EA0E-40D1-7E1C-9F93-B649A4DD69E3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F914-5AD1-7E0F-9F93-AC5AB7DD69F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D4E-00D1-7E2B-9F93-F67E93DD69A3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CE88-C6D1-7E38-9F93-306D80DD696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CC8C-C2D1-7E3A-9F93-346F82DD6961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FD8-96D1-7E79-9F93-602CC1DD693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92B-65D1-7E7F-9F93-932AC7DD69C6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FAEF-A1D1-7E0C-9F93-5759B4DD690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EA1F-51D1-7E1C-9F93-A749A4DD69F2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528-66D1-7E53-9F93-9006EBDD69C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ZEGH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phY2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FEdAACAJQAAEAAAACYAAAAIAAAAAYAAAAAAAAA="/>
              </a:ext>
            </a:extLst>
          </p:cNvSpPr>
          <p:nvPr>
            <p:ph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lang="it-IT" sz="2800"/>
            </a:lvl1pPr>
            <a:lvl2pPr>
              <a:defRPr lang="it-IT" sz="2400"/>
            </a:lvl2pPr>
            <a:lvl3pPr>
              <a:defRPr lang="it-IT" sz="2000"/>
            </a:lvl3pPr>
            <a:lvl4pPr>
              <a:defRPr lang="it-IT" sz="1800"/>
            </a:lvl4pPr>
            <a:lvl5pPr>
              <a:defRPr lang="it-IT" sz="1800"/>
            </a:lvl5pPr>
            <a:lvl6pPr>
              <a:defRPr lang="it-IT" sz="1800"/>
            </a:lvl6pPr>
            <a:lvl7pPr>
              <a:defRPr lang="it-IT" sz="1800"/>
            </a:lvl7pPr>
            <a:lvl8pPr>
              <a:defRPr lang="it-IT" sz="1800"/>
            </a:lvl8pPr>
            <a:lvl9pPr>
              <a:defRPr lang="it-IT" sz="1800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Segnaposto contenut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BHgAAuAsAAGo2AACAJQAAEAAAACYAAAAIAAAAAYAAAAAAAAA="/>
              </a:ext>
            </a:extLst>
          </p:cNvSpPr>
          <p:nvPr>
            <p:ph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lang="it-IT" sz="2800"/>
            </a:lvl1pPr>
            <a:lvl2pPr>
              <a:defRPr lang="it-IT" sz="2400"/>
            </a:lvl2pPr>
            <a:lvl3pPr>
              <a:defRPr lang="it-IT" sz="2000"/>
            </a:lvl3pPr>
            <a:lvl4pPr>
              <a:defRPr lang="it-IT" sz="1800"/>
            </a:lvl4pPr>
            <a:lvl5pPr>
              <a:defRPr lang="it-IT" sz="1800"/>
            </a:lvl5pPr>
            <a:lvl6pPr>
              <a:defRPr lang="it-IT" sz="1800"/>
            </a:lvl6pPr>
            <a:lvl7pPr>
              <a:defRPr lang="it-IT" sz="1800"/>
            </a:lvl7pPr>
            <a:lvl8pPr>
              <a:defRPr lang="it-IT" sz="1800"/>
            </a:lvl8pPr>
            <a:lvl9pPr>
              <a:defRPr lang="it-IT" sz="1800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F666-28D1-7E00-9F93-DE55B8DD698B}" type="datetime1">
              <a:rPr lang="en-GB"/>
              <a:t>01/10/2021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x0Mj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7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96DE-90D1-7E60-9F93-6635D8DD693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8F9-B7D1-7E2E-9F93-417B96DD6914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732-7CD1-7E51-9F93-8A04E9DD69D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C8C5-8BD1-7E3E-9F93-7D6B86DD6928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E3D0-9ED1-7E15-9F93-6840ADDD693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3BE-F0D1-7E25-9F93-06709DDD6953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2CC-82D1-7E74-9F93-7421CCDD692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8D4-9AD1-7E2E-9F93-6C7B96DD6939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855-1BD1-7E6E-9F93-ED3BD6DD69B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E4DB-95D1-7E12-9F93-6347AADD6936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5BB-F5D1-7E63-9F93-0336DBDD695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A36-78D1-7E7C-9F93-8E29C4DD69DB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F4F8-B6D1-7E02-9F93-4057BADD691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AF3-BDD1-7E7C-9F93-4B29C4DD691E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C89B-D5D1-7E3E-9F93-236B86DD697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EFEE-A0D1-7E19-9F93-564CA1DD6903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D14-5AD1-7E7B-9F93-AC2EC3DD69F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33E-70D1-7E05-9F93-8650BDDD69D3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2A1-EFD1-7E74-9F93-1921CCDD694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B330-7ED1-7E45-9F93-8810FDDD69DD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187-C9D1-7E67-9F93-3F32DFDD696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QAAAAAAAAA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</p:spPr>
        <p:txBody>
          <a:bodyPr/>
          <a:lstStyle/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AwIi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gkAAKsbAABhDQAAEAAAACYAAAAIAAAAvZAAAAAAAAA=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it-IT" sz="2400" b="1"/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sbAACwJQAAEAAAACYAAAAIAAAAAYAAAAAAAAA=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it-IT" sz="2400"/>
            </a:lvl1pPr>
            <a:lvl2pPr>
              <a:defRPr lang="it-IT" sz="2000"/>
            </a:lvl2pPr>
            <a:lvl3pPr>
              <a:defRPr lang="it-IT" sz="1800"/>
            </a:lvl3pPr>
            <a:lvl4pPr>
              <a:defRPr lang="it-IT" sz="1600"/>
            </a:lvl4pPr>
            <a:lvl5pPr>
              <a:defRPr lang="it-IT" sz="1600"/>
            </a:lvl5pPr>
            <a:lvl6pPr>
              <a:defRPr lang="it-IT" sz="1600"/>
            </a:lvl6pPr>
            <a:lvl7pPr>
              <a:defRPr lang="it-IT" sz="1600"/>
            </a:lvl7pPr>
            <a:lvl8pPr>
              <a:defRPr lang="it-IT" sz="1600"/>
            </a:lvl8pPr>
            <a:lvl9pPr>
              <a:defRPr lang="it-IT" sz="1600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5" name="Segnaposto testo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cgkAAHA1AABhDQAAEAAAACYAAAAIAAAAvZAAAAAAAAA=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it-IT" sz="2400" b="1"/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49Im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YQ0AAHA1AACwJQAAEAAAACYAAAAIAAAAAYAAAAAAAAA=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it-IT" sz="2400"/>
            </a:lvl1pPr>
            <a:lvl2pPr>
              <a:defRPr lang="it-IT" sz="2000"/>
            </a:lvl2pPr>
            <a:lvl3pPr>
              <a:defRPr lang="it-IT" sz="1800"/>
            </a:lvl3pPr>
            <a:lvl4pPr>
              <a:defRPr lang="it-IT" sz="1600"/>
            </a:lvl4pPr>
            <a:lvl5pPr>
              <a:defRPr lang="it-IT" sz="1600"/>
            </a:lvl5pPr>
            <a:lvl6pPr>
              <a:defRPr lang="it-IT" sz="1600"/>
            </a:lvl6pPr>
            <a:lvl7pPr>
              <a:defRPr lang="it-IT" sz="1600"/>
            </a:lvl7pPr>
            <a:lvl8pPr>
              <a:defRPr lang="it-IT" sz="1600"/>
            </a:lvl8pPr>
            <a:lvl9pPr>
              <a:defRPr lang="it-IT" sz="1600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C464-2AD1-7E32-9F93-DC678ADD6989}" type="datetime1">
              <a:rPr lang="en-GB"/>
              <a:t>01/10/2021</a:t>
            </a:fld>
            <a:endParaRPr lang="en-GB"/>
          </a:p>
        </p:txBody>
      </p:sp>
      <p:sp>
        <p:nvSpPr>
          <p:cNvPr id="8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9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MzkR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AD54-1AD1-7E5B-9F93-EC0EE3DD69B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E2B-65D1-7E28-9F93-937D90DD69C6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6D5-9BD1-7E60-9F93-6D35D8DD693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45E-10D1-7E22-9F93-E6779ADD69B3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B025-6BD1-7E46-9F93-9D13FEDD69C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B4D-03D1-7E2D-9F93-F57895DD69A0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F3CE-80D1-7E05-9F93-7650BDDD692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B91D-53D1-7E4F-9F93-A51AF7DD69F0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BF22-6CD1-7E49-9F93-9A1CF1DD69C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0D6-98D1-7E56-9F93-6E03EEDD693B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84E-00D1-7E5E-9F93-F60BE6DD69A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298-D6D1-7E54-9F93-2001ECDD6975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BCD1-9FD1-7E4A-9F93-691FF2DD693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9CB-85D1-7E5F-9F93-730AE7DD6926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9F0-BED1-7E6F-9F93-483AD7DD691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EC5C-12D1-7E1A-9F93-E44FA2DD69B1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C325-6BD1-7E35-9F93-9D608DDD69C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BCA1-EFD1-7E4A-9F93-191FF2DD694C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DC00-4ED1-7E2A-9F93-B87F92DD69E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CD0-9ED1-7E5A-9F93-680FE2DD693D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B28-66D1-7E6D-9F93-9038D5DD69C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50MT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8872-3CD1-7E7E-9F93-CA2BC6DD699F}" type="datetime1">
              <a:rPr lang="en-GB"/>
              <a:t>01/10/2021</a:t>
            </a:fld>
            <a:endParaRPr lang="en-GB"/>
          </a:p>
        </p:txBody>
      </p:sp>
      <p:sp>
        <p:nvSpPr>
          <p:cNvPr id="4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5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RrMT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915D-13D1-7E67-9F93-E532DFDD69B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6E9-A7D1-7E20-9F93-517598DD6904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C93C-72D1-7E3F-9F93-846A87DD69D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909F-D1D1-7E66-9F93-2733DEDD6972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F463-2DD1-7E02-9F93-DB57BADD698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C80-CED1-7E7A-9F93-382FC2DD696D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3FD-B3D1-7E65-9F93-4530DDDD691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B216-58D1-7E44-9F93-AE11FCDD69FB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237-79D1-7E64-9F93-8F31DCDD69D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A52D-63D1-7E53-9F93-9506EBDD69C0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34C-02D1-7E75-9F93-F420CDDD69A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31A-54D1-7E75-9F93-A220CDDD69F7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C9BB-F5D1-7E3F-9F93-036A87DD695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E949-07D1-7E1F-9F93-F14AA7DD69A4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DA1F-51D1-7E2C-9F93-A77994DD69F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3EA-A4D1-7E75-9F93-5220CDDD6907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B2A7-E9D1-7E44-9F93-1F11FCDD694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9D6-98D1-7E0F-9F93-6E5AB7DD693B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F4A2-ECD1-7E02-9F93-1A57BADD694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FC6-88D1-7E79-9F93-7E2CC1DD692B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B3F9-B7D1-7E45-9F93-4110FDDD691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Nlbn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A466-28D1-7E52-9F93-DE07EADD698B}" type="datetime1">
              <a:rPr lang="en-GB"/>
              <a:t>01/10/2021</a:t>
            </a:fld>
            <a:endParaRPr lang="en-GB"/>
          </a:p>
        </p:txBody>
      </p:sp>
      <p:sp>
        <p:nvSpPr>
          <p:cNvPr id="3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RrMj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4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FC85-CBD1-7E0A-9F93-3D5FB2DD696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E926-68D1-7E1F-9F93-9E4AA7DD69CB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E36-78D1-7E68-9F93-8E3DD0DD69D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D5F-11D1-7E2B-9F93-E77E93DD69B2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C6C5-8BD1-7E30-9F93-7D6588DD692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D03-4DD1-7E0B-9F93-BB5EB3DD69EE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B035-7BD1-7E46-9F93-8D13FEDD69D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ED0A-44D1-7E1B-9F93-B24EA3DD69E7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631-7FD1-7E60-9F93-8935D8DD69D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064-2AD1-7E06-9F93-DC53BEDD6989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90E4-AAD1-7E66-9F93-5C33DEDD690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E06B-25D1-7E16-9F93-D343AEDD6986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F52E-60D1-7E03-9F93-9656BBDD69C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FB5-FBD1-7E09-9F93-0D5CB1DD6958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866D-23D1-7E70-9F93-D525C8DD698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880F-41D1-7E7E-9F93-B72BC6DD69E2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BFD7-99D1-7E49-9F93-6F1CF1DD693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A64-2AD1-7E0C-9F93-DC59B4DD6989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A7C-32D1-7E5C-9F93-C409E4DD699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D71E-50D1-7E21-9F93-A67499DD69F3}" type="datetime1">
              <a:t>01/10/2021</a:t>
            </a:fld>
            <a:endParaRPr/>
          </a:p>
        </p:txBody>
      </p:sp>
      <p:sp>
        <p:nvSpPr>
          <p:cNvPr id="4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5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D47C-32D1-7E22-9F93-C4779ADD699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CJBQU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vZ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it-IT" sz="2000" b="1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E6ZG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Segnaposto test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EIiLz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Y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it-IT" sz="1400"/>
            </a:lvl1pPr>
            <a:lvl2pPr marL="457200" indent="0">
              <a:buNone/>
              <a:defRPr lang="it-IT" sz="1200"/>
            </a:lvl2pPr>
            <a:lvl3pPr marL="914400" indent="0">
              <a:buNone/>
              <a:defRPr lang="it-IT" sz="1000"/>
            </a:lvl3pPr>
            <a:lvl4pPr marL="1371600" indent="0">
              <a:buNone/>
              <a:defRPr lang="it-IT" sz="900"/>
            </a:lvl4pPr>
            <a:lvl5pPr marL="1828800" indent="0">
              <a:buNone/>
              <a:defRPr lang="it-IT" sz="900"/>
            </a:lvl5pPr>
            <a:lvl6pPr marL="2286000" indent="0">
              <a:buNone/>
              <a:defRPr lang="it-IT" sz="900"/>
            </a:lvl6pPr>
            <a:lvl7pPr marL="2743200" indent="0">
              <a:buNone/>
              <a:defRPr lang="it-IT" sz="900"/>
            </a:lvl7pPr>
            <a:lvl8pPr marL="3200400" indent="0">
              <a:buNone/>
              <a:defRPr lang="it-IT" sz="900"/>
            </a:lvl8pPr>
            <a:lvl9pPr marL="3657600" indent="0">
              <a:buNone/>
              <a:defRPr lang="it-IT" sz="900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Nlbn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DFA7-E9D1-7E29-9F93-1F7C91DD694A}" type="datetime1">
              <a:rPr lang="en-GB"/>
              <a:t>01/10/2021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FjY2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7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50NS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CFCF-81D1-7E39-9F93-776C81DD692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C9C6-88D1-7E3F-9F93-7E6A87DD692B}" type="datetime1">
              <a:t>01/10/2021</a:t>
            </a:fld>
            <a:endParaRPr/>
          </a:p>
        </p:txBody>
      </p:sp>
      <p:sp>
        <p:nvSpPr>
          <p:cNvPr id="3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4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E059-17D1-7E16-9F93-E143AEDD69B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FC18-56D1-7E0A-9F93-A05FB2DD69F5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63F-71D1-7E50-9F93-8705E8DD69D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v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dello schema del titolo</a:t>
            </a:r>
          </a:p>
        </p:txBody>
      </p:sp>
      <p:sp>
        <p:nvSpPr>
          <p:cNvPr id="3" name="Test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Q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Clicca per modificare gli stili di testo master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  <p:sp>
        <p:nvSpPr>
          <p:cNvPr id="4" name="AreaData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/>
            </a:pPr>
            <a:fld id="{3C2BCD57-19D1-7E3B-9F93-EF6E83DD69BA}" type="datetime1">
              <a:t>01/10/2021</a:t>
            </a:fld>
            <a:endParaRPr/>
          </a:p>
        </p:txBody>
      </p:sp>
      <p:sp>
        <p:nvSpPr>
          <p:cNvPr id="5" name="AreaPie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endParaRPr/>
          </a:p>
        </p:txBody>
      </p:sp>
      <p:sp>
        <p:nvSpPr>
          <p:cNvPr id="6" name="AreaNumeroDiapositiv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/>
            </a:pPr>
            <a:fld id="{3C2BAB85-CBD1-7E5D-9F93-3D08E5DD696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F95820-3488-448E-8956-2E30FFED5E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2092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47FD19-54E2-4CDD-BE55-68E160632D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22790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1E0E46-198D-49D3-B337-F24016FE12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3918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68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7012" cy="4568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5E4EB8-D89F-40DA-A4C0-A7BA0B437A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43124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1A5E56-00B6-41C2-9014-13CCE82650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96137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F75A0C-1F7D-4EE9-B12F-99F4F6922B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1980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518F19-E27F-4B8B-B7AD-F1E21ED649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23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C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HJhQ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iB0AAMcsAAAFIQAAEAAAACYAAAAIAAAAvZAAAAAAAAA=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it-IT" sz="2000" b="1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HQ1I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xQMAAMcsAAAVHQAAEAAAACYAAAAIAAAAAYAAAAAAAAA=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sz="3200" noProof="1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>
              <a:defRPr lang="it-IT"/>
            </a:pPr>
            <a:endParaRPr noProof="1"/>
          </a:p>
        </p:txBody>
      </p:sp>
      <p:sp>
        <p:nvSpPr>
          <p:cNvPr id="4" name="Segnaposto test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GE6c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BSEAAMcsAAD4JQAAEAAAACYAAAAIAAAAAYAAAAAAAAA=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it-IT" sz="1400"/>
            </a:lvl1pPr>
            <a:lvl2pPr marL="457200" indent="0">
              <a:buNone/>
              <a:defRPr lang="it-IT" sz="1200"/>
            </a:lvl2pPr>
            <a:lvl3pPr marL="914400" indent="0">
              <a:buNone/>
              <a:defRPr lang="it-IT" sz="1000"/>
            </a:lvl3pPr>
            <a:lvl4pPr marL="1371600" indent="0">
              <a:buNone/>
              <a:defRPr lang="it-IT" sz="900"/>
            </a:lvl4pPr>
            <a:lvl5pPr marL="1828800" indent="0">
              <a:buNone/>
              <a:defRPr lang="it-IT" sz="900"/>
            </a:lvl5pPr>
            <a:lvl6pPr marL="2286000" indent="0">
              <a:buNone/>
              <a:defRPr lang="it-IT" sz="900"/>
            </a:lvl6pPr>
            <a:lvl7pPr marL="2743200" indent="0">
              <a:buNone/>
              <a:defRPr lang="it-IT" sz="900"/>
            </a:lvl7pPr>
            <a:lvl8pPr marL="3200400" indent="0">
              <a:buNone/>
              <a:defRPr lang="it-IT" sz="900"/>
            </a:lvl8pPr>
            <a:lvl9pPr marL="3657600" indent="0">
              <a:buNone/>
              <a:defRPr lang="it-IT" sz="900"/>
            </a:lvl9pPr>
          </a:lstStyle>
          <a:p>
            <a:pPr>
              <a:defRPr lang="it-IT"/>
            </a:pPr>
            <a:r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HJhQ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AIAAAIAfAAA="/>
              </a:ext>
            </a:extLst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 lang="en-GB"/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FB59-17D1-7E0D-9F93-E158B5DD69B4}" type="datetime1">
              <a:rPr lang="en-GB"/>
              <a:t>01/10/2021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Y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AAAAAIAfAAA="/>
              </a:ext>
            </a:extLst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endParaRPr/>
          </a:p>
        </p:txBody>
      </p:sp>
      <p:sp>
        <p:nvSpPr>
          <p:cNvPr id="7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DI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AAAAAIAfAAA="/>
              </a:ext>
            </a:extLst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 lang="it-IT"/>
            </a:pPr>
            <a:fld id="{3C2BA098-D6D1-7E56-9F93-2003EEDD697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1BE2BA-E0C3-40C9-B9E9-356C7079D13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75016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AC8B37-3E2F-499E-81DD-3C4E50733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57057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B75702-0A74-447B-84D7-FA5AD2EB84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28997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268288"/>
            <a:ext cx="2055812" cy="61833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8213" cy="61833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EBB593-CC9E-40AD-B7DF-F04B18229A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65207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556441-8E65-4169-B7C0-2C9CED3D66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676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36935D-2CE5-4F92-B402-AF816ABCD0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39607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B1CBD3-B92F-48C0-858E-4646A0E98E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40042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68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7012" cy="4568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330E80-416F-4A43-A102-29857C3CC1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42848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E5D289-9342-41AE-A374-ABEC80B9F3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09572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ACE8C3-000D-44D7-89C6-4F5313D370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852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extLst>
              <a:ext uri="smNativeData">
                <pr:smNativeData xmlns:pr="smNativeData" xmlns:p14="http://schemas.microsoft.com/office/powerpoint/2010/main" xmlns="" val="SMDATA_7_Xk69XxMAAAAlAAAAAQAAAA8BAAAAkAAAAEgAAACQAAAASAAAAAAAAAAAAAAAAAAAABcAAAAUAAAAAAAAAAAAAAD/fwAA/38AAAAAAAAJAAAABAAAAEFBZ0EMAAAAEAAAAAAAAAAAAAAAAAAAAAAAAAAfAAAAVAAAAAAAAAAAAAAAAAAAAAAAAAAAAAAAAAAAAAAAAAAAAAAAAAAAAAAAAAAAAAAAAAAAAAAAAAAAAAAAAAAAAAAAAAAAAAAAAAAAAAAAAAAAAAAAAAAAACEAAAAYAAAAFAAAAPcBAABACwAAQDgAADAqAAAQAAAAJgAAAAgAAAD/////AAAAAA=="/>
              </a:ext>
            </a:extLst>
          </p:cNvGrpSpPr>
          <p:nvPr/>
        </p:nvGrpSpPr>
        <p:grpSpPr>
          <a:xfrm>
            <a:off x="319405" y="1828800"/>
            <a:ext cx="8824595" cy="5029200"/>
            <a:chOff x="319405" y="1828800"/>
            <a:chExt cx="8824595" cy="5029200"/>
          </a:xfrm>
        </p:grpSpPr>
        <p:sp>
          <p:nvSpPr>
            <p:cNvPr id="10" name="Freeform 3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JAAAABwAAAAAAAAAAAAAAAAAAAAEAAABQAAAAAAAAAAAA4D8AAAAAAADgPwAAAAAAAOA/AAAAAAAA4D8AAAAAAADgPwAAAAAAAOA/AAAAAAAA4D8AAAAAAADgPwAAAAAAAOA/AAAAAAAA4D8CAAAAjAAAAAEAAAAAAAAAAGYACgCAAAhI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ZgADAIAAAQAAAAAAAAAAAAAAAAAAAAAAAAAAAAAAAAAAAAAAAAAA////An9/fwAAZgADzMzMAMDA/wB/f38AAAAAAAAAAAAAAAAAAAAAAAAAAAAhAAAAGAAAABQAAAAoBQAAaRwAAEA4AAAwKgAAAAAAACYAAAAIAAAA//////////8="/>
                </a:ext>
              </a:extLst>
            </p:cNvSpPr>
            <p:nvPr/>
          </p:nvSpPr>
          <p:spPr>
            <a:xfrm>
              <a:off x="838200" y="4618355"/>
              <a:ext cx="8305800" cy="2239645"/>
            </a:xfrm>
            <a:custGeom>
              <a:avLst/>
              <a:gdLst/>
              <a:ahLst/>
              <a:cxnLst/>
              <a:rect l="0" t="0" r="8305800" b="2239645"/>
              <a:pathLst>
                <a:path w="8305800" h="2239645">
                  <a:moveTo>
                    <a:pt x="0" y="0"/>
                  </a:moveTo>
                  <a:lnTo>
                    <a:pt x="0" y="2239645"/>
                  </a:lnTo>
                  <a:lnTo>
                    <a:pt x="8305800" y="2239645"/>
                  </a:lnTo>
                  <a:lnTo>
                    <a:pt x="830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ffectLst/>
          </p:spPr>
          <p:txBody>
            <a:bodyPr vert="horz" wrap="square" lIns="0" tIns="0" rIns="5715" bIns="444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9" name="Freeform 4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JAAAABwAAAAAAAAAAAAAAAAAAAAEAAABQAAAAAAAAAAAA4D8AAAAAAADgPwAAAAAAAOA/AAAAAAAA4D8AAAAAAADgPwAAAAAAAOA/AAAAAAAA4D8AAAAAAADgPwAAAAAAAOA/AAAAAAAA4D8CAAAAjAAAAAEAAAAAAAAAAGYACgCAAAhI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ZgADAIAAAQAAAAAAAAAAAAAAAAAAAAAAAAAAAAAAAAAAAAAAAAAA////An9/fwAAZgADzMzMAMDA/wB/f38AAAAAAAAAAAAAAAAAAAAAAAAAAAAhAAAAGAAAABQAAAANAgAAQAsAAEA4AAAwKgAAAAAAACYAAAAIAAAA//////////8="/>
                </a:ext>
              </a:extLst>
            </p:cNvSpPr>
            <p:nvPr/>
          </p:nvSpPr>
          <p:spPr>
            <a:xfrm>
              <a:off x="333375" y="1828800"/>
              <a:ext cx="8810625" cy="5029200"/>
            </a:xfrm>
            <a:custGeom>
              <a:avLst/>
              <a:gdLst/>
              <a:ahLst/>
              <a:cxnLst/>
              <a:rect l="0" t="0" r="8810625" b="5029200"/>
              <a:pathLst>
                <a:path w="8810625" h="5029200">
                  <a:moveTo>
                    <a:pt x="523875" y="2800350"/>
                  </a:moveTo>
                  <a:lnTo>
                    <a:pt x="0" y="2800350"/>
                  </a:lnTo>
                  <a:lnTo>
                    <a:pt x="0" y="5029200"/>
                  </a:lnTo>
                  <a:lnTo>
                    <a:pt x="8810625" y="5029200"/>
                  </a:lnTo>
                  <a:lnTo>
                    <a:pt x="8810625" y="0"/>
                  </a:lnTo>
                  <a:lnTo>
                    <a:pt x="523875" y="0"/>
                  </a:lnTo>
                  <a:lnTo>
                    <a:pt x="523875" y="280035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ffectLst/>
          </p:spPr>
          <p:txBody>
            <a:bodyPr vert="horz" wrap="square" lIns="0" tIns="0" rIns="5715" bIns="444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8" name="Freeform 5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JAAAABwAAAAAAAAAAAAAAAAAAAAEAAABQAAAAAAAAAAAA4D8AAAAAAADgPwAAAAAAAOA/AAAAAAAA4D8AAAAAAADgPwAAAAAAAOA/AAAAAAAA4D8AAAAAAADgPwAAAAAAAOA/AAAAAAAA4D8CAAAAjAAAAAEAAAAAAAAAAMwADQCAAAhk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zAAGAIAAAQAAAAAAAAAAAAAAAAAAAAAAAAAAAAAAAAAAAAAAAAAA////An9/fwAAZgADzMzMAMDA/wB/f38AAAAAAAAAAAAAAAAAAAAAAAAAAAAhAAAAGAAAABQAAAAoBQAAohwAAEA4AAAwKgAAAAAAACYAAAAIAAAA//////////8="/>
                </a:ext>
              </a:extLst>
            </p:cNvSpPr>
            <p:nvPr/>
          </p:nvSpPr>
          <p:spPr>
            <a:xfrm>
              <a:off x="838200" y="4654550"/>
              <a:ext cx="8305800" cy="2203450"/>
            </a:xfrm>
            <a:custGeom>
              <a:avLst/>
              <a:gdLst/>
              <a:ahLst/>
              <a:cxnLst/>
              <a:rect l="0" t="0" r="8305800" b="2203450"/>
              <a:pathLst>
                <a:path w="8305800" h="2203450">
                  <a:moveTo>
                    <a:pt x="0" y="0"/>
                  </a:moveTo>
                  <a:lnTo>
                    <a:pt x="0" y="2203450"/>
                  </a:lnTo>
                  <a:lnTo>
                    <a:pt x="8305800" y="2203450"/>
                  </a:lnTo>
                  <a:lnTo>
                    <a:pt x="830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ffectLst/>
          </p:spPr>
          <p:txBody>
            <a:bodyPr vert="horz" wrap="square" lIns="0" tIns="0" rIns="5715" bIns="444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7" name="Freeform 6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IAAAAAgAAAAAAAAAAAAAAAAAAAAEAAABQAAAAAAAAAAAA4D8AAAAAAADgPwAAAAAAAOA/AAAAAAAA4D8AAAAAAADgPwAAAAAAAOA/AAAAAAAA4D8AAAAAAADgPwAAAAAAAOA/AAAAAAAA4D8CAAAAjAAAAAEAAAADAAAAAGYACgBUAABkAAAAAAAAAAAAAAAAAAAAAAAAAAAAAAAAAAAAeAAAAAEAAABAAAAAZAAAAAAAAAB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EAAAAAAAAAAAAAAAAAAAAAAAAAECcAABAnAAAAAAAAAAAAAAAAAAAAAGQAAAAAAAAAAAAAAAAAAAAAABQAAAAAAAAAwMD/AAAAAAAAAAAAAAAAAAAAAABkAAAAAAAAAH9/fwAKAAAAHwAAAFQAAAAAZgADAFQAAAAAAAAAAAAAAAAAAAAAAAAAAAAAAAAAAAAAAAAAAAAA////An9/fwAAZgADzMzMAMDA/wB/f38AAAAAAAAAAAAAAAAAAAAAAAAAAAAhAAAAGAAAABQAAAAoBQAAQAsAACYyAACJCwAAAAAAACYAAAAIAAAA//////////8="/>
                </a:ext>
              </a:extLst>
            </p:cNvSpPr>
            <p:nvPr/>
          </p:nvSpPr>
          <p:spPr>
            <a:xfrm>
              <a:off x="838200" y="1828800"/>
              <a:ext cx="7313930" cy="46355"/>
            </a:xfrm>
            <a:custGeom>
              <a:avLst/>
              <a:gdLst/>
              <a:ahLst/>
              <a:cxnLst/>
              <a:rect l="0" t="0" r="7313930" b="46355"/>
              <a:pathLst>
                <a:path w="7313930" h="46355">
                  <a:moveTo>
                    <a:pt x="0" y="0"/>
                  </a:moveTo>
                  <a:lnTo>
                    <a:pt x="0" y="46355"/>
                  </a:lnTo>
                  <a:lnTo>
                    <a:pt x="7313930" y="46355"/>
                  </a:lnTo>
                  <a:lnTo>
                    <a:pt x="731393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0" tIns="0" rIns="5080" bIns="1270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6" name="Freeform 7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BAAAABQAAAAAAAAAAAAAAAAAAAAEAAABQAAAAAAAAAAAA4D8AAAAAAADgPwAAAAAAAOA/AAAAAAAA4D8AAAAAAADgPwAAAAAAAOA/AAAAAAAA4D8AAAAAAADgPwAAAAAAAOA/AAAAAAAA4D8CAAAAjAAAAAEAAAADAAAAH3kfAABmAAoAAAAAAAAAAAAAAAAAAAAAAAAAAAAAAAAAAAAAeAAAAAEAAABAAAAAAAAAAGQAAAA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EAAAAAAAAAAAAAAAAAAAAAAAAAECcAABAnAAAAAAAAAAAAAAAAAAAAAAAAAAAAAAAAAAAAAAAAAAAAABQAAAAAAAAAwMD/AAAAAAAAAAAAAAAAAAAAAABkAAAAAAAAAH9/fwAKAAAAHwAAAFQAAAAfeR8AAGYAAwAAAAAAAAAAAAAAAAAAAAAAAAAAAAAAAAAAAAAAAAAA////An9/fwAAZgADzMzMAMDA/wB/f38AAAAAAAAAAAAAAAAAAAAAAAAAAAAhAAAAGAAAABQAAAAoBQAAQAsAAHEFAACvHAAAAAAAACYAAAAIAAAA//////////8="/>
                </a:ext>
              </a:extLst>
            </p:cNvSpPr>
            <p:nvPr/>
          </p:nvSpPr>
          <p:spPr>
            <a:xfrm>
              <a:off x="838200" y="1828800"/>
              <a:ext cx="46355" cy="2834005"/>
            </a:xfrm>
            <a:custGeom>
              <a:avLst/>
              <a:gdLst/>
              <a:ahLst/>
              <a:cxnLst/>
              <a:rect l="0" t="0" r="46355" b="2834005"/>
              <a:pathLst>
                <a:path w="46355" h="2834005">
                  <a:moveTo>
                    <a:pt x="0" y="0"/>
                  </a:moveTo>
                  <a:lnTo>
                    <a:pt x="0" y="2834005"/>
                  </a:lnTo>
                  <a:lnTo>
                    <a:pt x="46355" y="2834005"/>
                  </a:lnTo>
                  <a:lnTo>
                    <a:pt x="46355" y="3540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1F"/>
                </a:gs>
                <a:gs pos="100000">
                  <a:schemeClr val="bg2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0" tIns="0" rIns="635" bIns="317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5" name="Freeform 8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BAAAABwAAAAAAAAAAAAAAAAAAAAEAAABQAAAAAAAAAAAA4D8AAAAAAADgPwAAAAAAAOA/AAAAAAAA4D8AAAAAAADgPwAAAAAAAOA/AAAAAAAA4D8AAAAAAADgPwAAAAAAAOA/AAAAAAAA4D8CAAAAjAAAAAEAAAADAAAAH3kfAABmAAoAAAAAZAAAAAAAAAAAAAAAAAAAAAAAAAAAAAAAeAAAAAEAAABAAAAAAAAAAGQAAAA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EAAAAAAAAAAAAAAAAAAAAAAAAAECcAABAnAAAAAAAAAAAAAAAAAAAAAABkAAAAAAAAAAAAAAAAAAAAABQAAAAAAAAAwMD/AAAAAAAAAAAAAAAAAAAAAABkAAAAAAAAAH9/fwAKAAAAHwAAAFQAAAAfeR8AAGYAAwAAAAAAAAAAAAAAAAAAAAAAAAAAAAAAAAAAAAAAAAAA////An9/fwAAZgADzMzMAMDA/wB/f38AAAAAAAAAAAAAAAAAAAAAAAAAAAAhAAAAGAAAABQAAAAmBQAAXBwAAG4FAAAwKgAAAAAAACYAAAAIAAAA//////////8="/>
                </a:ext>
              </a:extLst>
            </p:cNvSpPr>
            <p:nvPr/>
          </p:nvSpPr>
          <p:spPr>
            <a:xfrm>
              <a:off x="836930" y="4610100"/>
              <a:ext cx="45720" cy="2247900"/>
            </a:xfrm>
            <a:custGeom>
              <a:avLst/>
              <a:gdLst/>
              <a:ahLst/>
              <a:cxnLst/>
              <a:rect l="0" t="0" r="45720" b="2247900"/>
              <a:pathLst>
                <a:path w="45720" h="2247900">
                  <a:moveTo>
                    <a:pt x="0" y="2247900"/>
                  </a:moveTo>
                  <a:lnTo>
                    <a:pt x="45720" y="2247900"/>
                  </a:lnTo>
                  <a:lnTo>
                    <a:pt x="45720" y="38100"/>
                  </a:lnTo>
                  <a:lnTo>
                    <a:pt x="0" y="0"/>
                  </a:lnTo>
                  <a:lnTo>
                    <a:pt x="0" y="22479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0" tIns="0" rIns="635" bIns="444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4" name="Freeform 9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FAAAABQAAAAAAAAAAAAAAAAAAAAEAAABQAAAAAAAAAAAA4D8AAAAAAADgPwAAAAAAAOA/AAAAAAAA4D8AAAAAAADgPwAAAAAAAOA/AAAAAAAA4D8AAAAAAADgPwAAAAAAAOA/AAAAAAAA4D8CAAAAjAAAAAEAAAADAAAAAGYACgBUAABkAAAAAAAAAAAAAAAAAAAAAAAAAAAAAAAAAAAAeAAAAAEAAABAAAAAZAAAAAAAAAB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EAAAAAAAAAAAAAAAAAAAAAAAAAECcAABAnAAAAAAAAAAAAAAAAAAAAAGQAAAAAAAAAAAAAAAAAAAAAABQAAAAAAAAAwMD/AAAAAAAAAAAAAAAAAAAAAABkAAAAAAAAAH9/fwAKAAAAHwAAAFQAAAAAZgADAFQAAAAAAAAAAAAAAAAAAAAAAAAAAAAAAAAAAAAAAAAAAAAA////An9/fwAAZgADzMzMAMDA/wB/f38AAAAAAAAAAAAAAAAAAAAAAAAAAAAhAAAAGAAAABQAAAD3AQAAXBwAABQeAAClHAAAAAAAACYAAAAIAAAA//////////8="/>
                </a:ext>
              </a:extLst>
            </p:cNvSpPr>
            <p:nvPr/>
          </p:nvSpPr>
          <p:spPr>
            <a:xfrm>
              <a:off x="319405" y="4610100"/>
              <a:ext cx="4570095" cy="46355"/>
            </a:xfrm>
            <a:custGeom>
              <a:avLst/>
              <a:gdLst/>
              <a:ahLst/>
              <a:cxnLst/>
              <a:rect l="0" t="0" r="4570095" b="46355"/>
              <a:pathLst>
                <a:path w="4570095" h="46355">
                  <a:moveTo>
                    <a:pt x="0" y="0"/>
                  </a:moveTo>
                  <a:lnTo>
                    <a:pt x="0" y="46355"/>
                  </a:lnTo>
                  <a:lnTo>
                    <a:pt x="4570095" y="46355"/>
                  </a:lnTo>
                  <a:lnTo>
                    <a:pt x="457009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0" tIns="0" rIns="3175" bIns="317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  <p:sp>
          <p:nvSpPr>
            <p:cNvPr id="3" name="Freeform 10"/>
            <p:cNvSpPr>
              <a:extLst>
                <a:ext uri="smNativeData">
                  <pr:smNativeData xmlns:pr="smNativeData" xmlns:p14="http://schemas.microsoft.com/office/powerpoint/2010/main" xmlns="" val="SMDATA_13_Xk69XxMAAAAlAAAACwAAAA0AAAAAAAAAAAAAAAAAAAAABwAAAAAAAAAAAAAAAAAAAAEAAABQAAAAAAAAAAAA4D8AAAAAAADgPwAAAAAAAOA/AAAAAAAA4D8AAAAAAADgPwAAAAAAAOA/AAAAAAAA4D8AAAAAAADgPwAAAAAAAOA/AAAAAAAA4D8CAAAAjAAAAAEAAAADAAAAH3kfAABmAAoAAAAAWwAAAAAAAAAAAAAAAAAAAAAAAAAAAAAAeAAAAAEAAABAAAAAAAAAAGQAAAA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EAAAAAAAAAAAAAAAAAAAAAAAAAECcAABAnAAAAAAAAAAAAAAAAAAAAAABaAAAAAAAAAAAAAAAAAAAAABQAAAAAAAAAwMD/AAAAAAAAAAAAAAAAAAAAAABkAAAAAAAAAH9/fwAKAAAAHwAAAFQAAAAfeR8AAGYAAwAAAAAAAAAAAAAAAAAAAAAAAAAAAAAAAAAAAAAAAAAA////An9/fwAAZgADzMzMAMDA/wB/f38AAAAAAAAAAAAAAAAAAAAAAAAAAAAhAAAAGAAAABQAAAD3AQAAXBwAAEICAAAwKgAAAAAAACYAAAAIAAAA//////////8="/>
                </a:ext>
              </a:extLst>
            </p:cNvSpPr>
            <p:nvPr/>
          </p:nvSpPr>
          <p:spPr>
            <a:xfrm>
              <a:off x="319405" y="4610100"/>
              <a:ext cx="47625" cy="2247900"/>
            </a:xfrm>
            <a:custGeom>
              <a:avLst/>
              <a:gdLst/>
              <a:ahLst/>
              <a:cxnLst/>
              <a:rect l="0" t="0" r="47625" b="2247900"/>
              <a:pathLst>
                <a:path w="47625" h="2247900">
                  <a:moveTo>
                    <a:pt x="0" y="0"/>
                  </a:moveTo>
                  <a:lnTo>
                    <a:pt x="0" y="2247900"/>
                  </a:lnTo>
                  <a:lnTo>
                    <a:pt x="46037" y="2247900"/>
                  </a:lnTo>
                  <a:lnTo>
                    <a:pt x="46037" y="428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791F"/>
                </a:gs>
                <a:gs pos="100000">
                  <a:schemeClr val="bg2">
                    <a:alpha val="1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vert="horz" wrap="square" lIns="0" tIns="0" rIns="0" bIns="4445" numCol="1" spcCol="215900" anchor="t"/>
            <a:lstStyle/>
            <a:p>
              <a:pPr>
                <a:defRPr lang="it-IT"/>
              </a:pPr>
              <a:endParaRPr lang="it-IT" sz="1800">
                <a:latin typeface="Arial" pitchFamily="2" charset="0"/>
                <a:ea typeface="Calibri" pitchFamily="2" charset="0"/>
                <a:cs typeface="Calibri" pitchFamily="2" charset="0"/>
              </a:endParaRPr>
            </a:p>
          </p:txBody>
        </p:sp>
      </p:grpSp>
      <p:sp>
        <p:nvSpPr>
          <p:cNvPr id="11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ayYAANsQAABZKQAAEAAAACYAAAAIAAAAv58AAP//wQE="/>
              </a:ext>
            </a:extLst>
          </p:cNvSpPr>
          <p:nvPr>
            <p:ph type="dt" sz="half" idx="2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GB" sz="140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D5CD-83D1-7E23-9F93-75769BDD6920}" type="datetime1">
              <a:rPr lang="en-GB"/>
              <a:t>01/10/2021</a:t>
            </a:fld>
            <a:endParaRPr lang="en-GB"/>
          </a:p>
        </p:txBody>
      </p:sp>
      <p:sp>
        <p:nvSpPr>
          <p:cNvPr id="12" name="Rectangle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FQAAayYAAOgmAABZKQAAEAAAACYAAAAIAAAAv58AAP//wQE="/>
              </a:ext>
            </a:extLst>
          </p:cNvSpPr>
          <p:nvPr>
            <p:ph type="ftr" sz="quarter" idx="3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it-IT" sz="140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endParaRPr/>
          </a:p>
        </p:txBody>
      </p:sp>
      <p:sp>
        <p:nvSpPr>
          <p:cNvPr id="13" name="Rectangle 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KgAAayYAAGA2AABZKQAAEAAAACYAAAAIAAAAv58AAP//wQE="/>
              </a:ext>
            </a:extLst>
          </p:cNvSpPr>
          <p:nvPr>
            <p:ph type="sldNum" sz="quarter" idx="4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it-IT" sz="140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it-IT"/>
            </a:lvl2pPr>
            <a:lvl3pPr>
              <a:defRPr lang="it-IT"/>
            </a:lvl3pPr>
            <a:lvl4pPr>
              <a:defRPr lang="it-IT"/>
            </a:lvl4pPr>
            <a:lvl5pPr>
              <a:defRPr lang="it-IT"/>
            </a:lvl5pPr>
            <a:lvl6pPr>
              <a:defRPr lang="it-IT"/>
            </a:lvl6pPr>
            <a:lvl7pPr>
              <a:defRPr lang="it-IT"/>
            </a:lvl7pPr>
            <a:lvl8pPr>
              <a:defRPr lang="it-IT"/>
            </a:lvl8pPr>
            <a:lvl9pPr>
              <a:defRPr lang="it-IT"/>
            </a:lvl9pPr>
          </a:lstStyle>
          <a:p>
            <a:pPr>
              <a:defRPr lang="it-IT"/>
            </a:pPr>
            <a:fld id="{3C2BD2EF-A1D1-7E24-9F93-57719CDD6902}" type="slidenum">
              <a:t>‹N›</a:t>
            </a:fld>
            <a:endParaRPr/>
          </a:p>
        </p:txBody>
      </p:sp>
      <p:sp>
        <p:nvSpPr>
          <p:cNvPr id="14" name="Rectangle 1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B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QEAAGU2AABQCgAAEAAAACYAAAAIAAAAvx8AAP//wQE="/>
              </a:ext>
            </a:extLst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lo stile del titolo</a:t>
            </a:r>
          </a:p>
        </p:txBody>
      </p:sp>
      <p:sp>
        <p:nvSpPr>
          <p:cNvPr id="15" name="Rectangle 1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Xk69XxMAAAAlAAAAZAAAAA0AAAAAkAAAAEgAAACQAAAASAAAAAAAAAAAAAAAAAAAAAEAAABQAAAAAAAAAAAA4D8AAAAAAADgPwAAAAAAAOA/AAAAAAAA4D8AAAAAAADgPwAAAAAAAOA/AAAAAAAA4D8AAAAAAADgPwAAAAAAAOA/AAAAAAAA4D8CAAAAjAAAAAAAAAAAAAAAmcwADAC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Zg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uAsAAGo2AACAJQAAEAAAACYAAAAIAAAAvx8AAP//wQE="/>
              </a:ext>
            </a:extLst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it-IT"/>
            </a:pPr>
            <a:r>
              <a:t>Fare clic per modificare gli stili del testo dello schema</a:t>
            </a:r>
          </a:p>
          <a:p>
            <a:pPr lvl="1">
              <a:defRPr lang="it-IT"/>
            </a:pPr>
            <a:r>
              <a:t>Secondo livello</a:t>
            </a:r>
          </a:p>
          <a:p>
            <a:pPr lvl="2">
              <a:defRPr lang="it-IT"/>
            </a:pPr>
            <a:r>
              <a:t>Terzo livello</a:t>
            </a:r>
          </a:p>
          <a:p>
            <a:pPr lvl="3">
              <a:defRPr lang="it-IT"/>
            </a:pPr>
            <a:r>
              <a:t>Quarto livello</a:t>
            </a:r>
          </a:p>
          <a:p>
            <a:pPr lvl="4">
              <a:defRPr lang="it-IT"/>
            </a:pPr>
            <a:r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702" r:id="rId12"/>
    <p:sldLayoutId id="2147483705" r:id="rId13"/>
    <p:sldLayoutId id="2147483706" r:id="rId14"/>
    <p:sldLayoutId id="2147483709" r:id="rId15"/>
    <p:sldLayoutId id="2147483710" r:id="rId16"/>
    <p:sldLayoutId id="2147483714" r:id="rId17"/>
    <p:sldLayoutId id="2147483717" r:id="rId18"/>
    <p:sldLayoutId id="2147483718" r:id="rId19"/>
    <p:sldLayoutId id="2147483721" r:id="rId20"/>
    <p:sldLayoutId id="2147483722" r:id="rId21"/>
    <p:sldLayoutId id="2147483725" r:id="rId22"/>
    <p:sldLayoutId id="2147483726" r:id="rId23"/>
    <p:sldLayoutId id="2147483729" r:id="rId24"/>
    <p:sldLayoutId id="2147483730" r:id="rId25"/>
    <p:sldLayoutId id="2147483733" r:id="rId26"/>
    <p:sldLayoutId id="2147483734" r:id="rId27"/>
    <p:sldLayoutId id="2147483738" r:id="rId28"/>
    <p:sldLayoutId id="2147483741" r:id="rId29"/>
    <p:sldLayoutId id="2147483742" r:id="rId30"/>
    <p:sldLayoutId id="2147483745" r:id="rId31"/>
    <p:sldLayoutId id="2147483746" r:id="rId32"/>
    <p:sldLayoutId id="2147483750" r:id="rId33"/>
    <p:sldLayoutId id="2147483753" r:id="rId34"/>
    <p:sldLayoutId id="2147483754" r:id="rId35"/>
    <p:sldLayoutId id="2147483757" r:id="rId36"/>
    <p:sldLayoutId id="2147483758" r:id="rId37"/>
    <p:sldLayoutId id="2147483762" r:id="rId38"/>
    <p:sldLayoutId id="2147483765" r:id="rId39"/>
    <p:sldLayoutId id="2147483766" r:id="rId40"/>
    <p:sldLayoutId id="2147483769" r:id="rId41"/>
    <p:sldLayoutId id="2147483770" r:id="rId42"/>
    <p:sldLayoutId id="2147483774" r:id="rId43"/>
    <p:sldLayoutId id="2147483777" r:id="rId44"/>
    <p:sldLayoutId id="2147483778" r:id="rId45"/>
    <p:sldLayoutId id="2147483781" r:id="rId46"/>
    <p:sldLayoutId id="2147483782" r:id="rId47"/>
    <p:sldLayoutId id="2147483786" r:id="rId48"/>
    <p:sldLayoutId id="2147483789" r:id="rId49"/>
    <p:sldLayoutId id="2147483790" r:id="rId50"/>
    <p:sldLayoutId id="2147483793" r:id="rId51"/>
    <p:sldLayoutId id="2147483794" r:id="rId52"/>
    <p:sldLayoutId id="2147483798" r:id="rId53"/>
    <p:sldLayoutId id="2147483801" r:id="rId54"/>
    <p:sldLayoutId id="2147483802" r:id="rId55"/>
    <p:sldLayoutId id="2147483805" r:id="rId56"/>
    <p:sldLayoutId id="2147483806" r:id="rId57"/>
    <p:sldLayoutId id="2147483810" r:id="rId58"/>
    <p:sldLayoutId id="2147483813" r:id="rId59"/>
    <p:sldLayoutId id="2147483814" r:id="rId60"/>
    <p:sldLayoutId id="2147483817" r:id="rId61"/>
    <p:sldLayoutId id="2147483818" r:id="rId62"/>
    <p:sldLayoutId id="2147483822" r:id="rId63"/>
    <p:sldLayoutId id="2147483825" r:id="rId64"/>
    <p:sldLayoutId id="2147483826" r:id="rId65"/>
    <p:sldLayoutId id="2147483829" r:id="rId66"/>
    <p:sldLayoutId id="2147483830" r:id="rId67"/>
    <p:sldLayoutId id="2147483834" r:id="rId68"/>
    <p:sldLayoutId id="2147483837" r:id="rId69"/>
    <p:sldLayoutId id="2147483838" r:id="rId70"/>
    <p:sldLayoutId id="2147483841" r:id="rId71"/>
    <p:sldLayoutId id="2147483842" r:id="rId72"/>
    <p:sldLayoutId id="2147483846" r:id="rId73"/>
    <p:sldLayoutId id="2147483849" r:id="rId74"/>
    <p:sldLayoutId id="2147483850" r:id="rId75"/>
    <p:sldLayoutId id="2147483853" r:id="rId76"/>
    <p:sldLayoutId id="2147483854" r:id="rId77"/>
    <p:sldLayoutId id="2147483858" r:id="rId78"/>
    <p:sldLayoutId id="2147483861" r:id="rId79"/>
    <p:sldLayoutId id="2147483862" r:id="rId80"/>
    <p:sldLayoutId id="2147483865" r:id="rId81"/>
    <p:sldLayoutId id="2147483866" r:id="rId82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1" i="0" u="none" strike="noStrike" kern="1" spc="0" baseline="0">
          <a:solidFill>
            <a:schemeClr val="tx2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 Black" pitchFamily="2" charset="0"/>
          <a:ea typeface="Arial Black" pitchFamily="2" charset="0"/>
          <a:cs typeface="Arial Black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1" i="0" u="none" strike="noStrike" kern="1" spc="0" baseline="0">
          <a:solidFill>
            <a:schemeClr val="tx2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 Black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1" i="0" u="none" strike="noStrike" kern="1" spc="0" baseline="0">
          <a:solidFill>
            <a:schemeClr val="tx2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 Black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1" i="0" u="none" strike="noStrike" kern="1" spc="0" baseline="0">
          <a:solidFill>
            <a:schemeClr val="tx2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 Black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1" i="0" u="none" strike="noStrike" kern="1" spc="0" baseline="0">
          <a:solidFill>
            <a:schemeClr val="tx2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 Black" pitchFamily="2" charset="0"/>
          <a:ea typeface="Calibri" pitchFamily="2" charset="0"/>
          <a:cs typeface="Calibri" pitchFamily="2" charset="0"/>
        </a:defRPr>
      </a:lvl5pPr>
      <a:lvl6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1" i="0" u="none" strike="noStrike" kern="1" spc="0" baseline="0">
          <a:solidFill>
            <a:schemeClr val="tx2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 Black" pitchFamily="2" charset="0"/>
          <a:ea typeface="Calibri" pitchFamily="2" charset="0"/>
          <a:cs typeface="Calibri" pitchFamily="2" charset="0"/>
        </a:defRPr>
      </a:lvl6pPr>
      <a:lvl7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1" i="0" u="none" strike="noStrike" kern="1" spc="0" baseline="0">
          <a:solidFill>
            <a:schemeClr val="tx2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 Black" pitchFamily="2" charset="0"/>
          <a:ea typeface="Calibri" pitchFamily="2" charset="0"/>
          <a:cs typeface="Calibri" pitchFamily="2" charset="0"/>
        </a:defRPr>
      </a:lvl7pPr>
      <a:lvl8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1" i="0" u="none" strike="noStrike" kern="1" spc="0" baseline="0">
          <a:solidFill>
            <a:schemeClr val="tx2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 Black" pitchFamily="2" charset="0"/>
          <a:ea typeface="Calibri" pitchFamily="2" charset="0"/>
          <a:cs typeface="Calibri" pitchFamily="2" charset="0"/>
        </a:defRPr>
      </a:lvl8pPr>
      <a:lvl9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1" i="0" u="none" strike="noStrike" kern="1" spc="0" baseline="0">
          <a:solidFill>
            <a:schemeClr val="tx2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 Black" pitchFamily="2" charset="0"/>
          <a:ea typeface="Calibri" pitchFamily="2" charset="0"/>
          <a:cs typeface="Calibri" pitchFamily="2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>
          <a:schemeClr val="hlink"/>
        </a:buClr>
        <a:buSzTx/>
        <a:buFont typeface="Wingdings" charset="2"/>
        <a:buChar char="§"/>
        <a:tabLst/>
        <a:defRPr lang="it-IT" sz="3200" b="0" i="0" u="none" strike="noStrike" kern="1" spc="0" baseline="0">
          <a:solidFill>
            <a:schemeClr val="tx1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>
          <a:schemeClr val="accent2"/>
        </a:buClr>
        <a:buSzTx/>
        <a:buFont typeface="Wingdings" charset="2"/>
        <a:buChar char="§"/>
        <a:tabLst/>
        <a:defRPr lang="it-IT" sz="2800" b="0" i="0" u="none" strike="noStrike" kern="1" spc="0" baseline="0">
          <a:solidFill>
            <a:schemeClr val="tx1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>
          <a:schemeClr val="hlink"/>
        </a:buClr>
        <a:buSzTx/>
        <a:buFont typeface="Wingdings" charset="2"/>
        <a:buChar char="§"/>
        <a:tabLst/>
        <a:defRPr lang="it-IT" sz="2400" b="0" i="0" u="none" strike="noStrike" kern="1" spc="0" baseline="0">
          <a:solidFill>
            <a:schemeClr val="tx1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>
          <a:schemeClr val="accent2"/>
        </a:buClr>
        <a:buSzTx/>
        <a:buFont typeface="Wingdings" charset="2"/>
        <a:buChar char="§"/>
        <a:tabLst/>
        <a:defRPr lang="it-IT" sz="2000" b="0" i="0" u="none" strike="noStrike" kern="1" spc="0" baseline="0">
          <a:solidFill>
            <a:schemeClr val="tx1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>
          <a:schemeClr val="hlink"/>
        </a:buClr>
        <a:buSzTx/>
        <a:buFont typeface="Wingdings" charset="2"/>
        <a:buChar char="§"/>
        <a:tabLst/>
        <a:defRPr lang="it-IT" sz="2000" b="0" i="0" u="none" strike="noStrike" kern="1" spc="0" baseline="0">
          <a:solidFill>
            <a:schemeClr val="tx1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hlink"/>
        </a:buClr>
        <a:buSzTx/>
        <a:buFont typeface="Wingdings" charset="2"/>
        <a:buChar char="§"/>
        <a:tabLst/>
        <a:defRPr lang="it-IT" sz="2000" b="0" i="0" u="none" strike="noStrike" kern="1" spc="0" baseline="0">
          <a:solidFill>
            <a:schemeClr val="tx1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hlink"/>
        </a:buClr>
        <a:buSzTx/>
        <a:buFont typeface="Wingdings" charset="2"/>
        <a:buChar char="§"/>
        <a:tabLst/>
        <a:defRPr lang="it-IT" sz="2000" b="0" i="0" u="none" strike="noStrike" kern="1" spc="0" baseline="0">
          <a:solidFill>
            <a:schemeClr val="tx1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hlink"/>
        </a:buClr>
        <a:buSzTx/>
        <a:buFont typeface="Wingdings" charset="2"/>
        <a:buChar char="§"/>
        <a:tabLst/>
        <a:defRPr lang="it-IT" sz="2000" b="0" i="0" u="none" strike="noStrike" kern="1" spc="0" baseline="0">
          <a:solidFill>
            <a:schemeClr val="tx1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hlink"/>
        </a:buClr>
        <a:buSzTx/>
        <a:buFont typeface="Wingdings" charset="2"/>
        <a:buChar char="§"/>
        <a:tabLst/>
        <a:defRPr lang="it-IT" sz="2000" b="0" i="0" u="none" strike="noStrike" kern="1" spc="0" baseline="0">
          <a:solidFill>
            <a:schemeClr val="tx1"/>
          </a:solidFill>
          <a:effectLst>
            <a:outerShdw dist="63500" dir="3600000" algn="tl" rotWithShape="0">
              <a:srgbClr val="000000">
                <a:alpha val="40000"/>
              </a:srgbClr>
            </a:outerShdw>
          </a:effectLst>
          <a:latin typeface="Arial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/>
              </a:gs>
              <a:gs pos="100000">
                <a:srgbClr val="D2D2D2">
                  <a:alpha val="999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 cap="rnd">
            <a:solidFill>
              <a:srgbClr val="BFBFBF">
                <a:alpha val="34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6465888" y="4948238"/>
            <a:ext cx="2679700" cy="1900237"/>
          </a:xfrm>
          <a:prstGeom prst="line">
            <a:avLst/>
          </a:prstGeom>
          <a:noFill/>
          <a:ln w="6120" cap="rnd">
            <a:solidFill>
              <a:srgbClr val="C6C6C6">
                <a:alpha val="4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642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6425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791075" y="6323013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" y="6323013"/>
            <a:ext cx="42592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321425"/>
            <a:ext cx="5000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fld id="{2DF4B6E9-DCA2-4D08-A88B-3A10311A6C3E}" type="slidenum">
              <a:rPr altLang="it-IT" sz="2400" kern="120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altLang="it-IT" sz="2400" kern="1200" smtClean="0"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/>
              </a:gs>
              <a:gs pos="100000">
                <a:srgbClr val="D2D2D2">
                  <a:alpha val="999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 cap="rnd">
            <a:solidFill>
              <a:srgbClr val="BFBFBF">
                <a:alpha val="34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6465888" y="4948238"/>
            <a:ext cx="2679700" cy="1900237"/>
          </a:xfrm>
          <a:prstGeom prst="line">
            <a:avLst/>
          </a:prstGeom>
          <a:noFill/>
          <a:ln w="6120" cap="rnd">
            <a:solidFill>
              <a:srgbClr val="C6C6C6">
                <a:alpha val="4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642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6425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1763"/>
            <a:ext cx="5000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fld id="{35C1F777-7922-4FB8-9636-900BA77473C1}" type="slidenum">
              <a:rPr altLang="it-IT" kern="1200" smtClean="0">
                <a:ea typeface="ＭＳ Ｐゴシック" panose="020B0600070205080204" pitchFamily="34" charset="-128"/>
              </a:rPr>
              <a:pPr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‹N›</a:t>
            </a:fld>
            <a:endParaRPr altLang="it-IT" kern="120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67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FF5C9C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03188" y="333375"/>
            <a:ext cx="89376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b="1" kern="1200" smtClean="0">
              <a:solidFill>
                <a:srgbClr val="FF3300"/>
              </a:solidFill>
              <a:latin typeface="Comic Sans MS" panose="030F0702030302020204" pitchFamily="66" charset="0"/>
              <a:cs typeface="+mn-cs"/>
            </a:endParaRP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b="1" kern="1200" smtClean="0">
              <a:solidFill>
                <a:srgbClr val="FF33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280150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8208962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latin typeface="Century Gothic" panose="020B0502020202020204" pitchFamily="34" charset="0"/>
                <a:cs typeface="+mn-cs"/>
              </a:rPr>
              <a:t>D.E. dopo chirurgia pelvica</a:t>
            </a: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kern="1200" smtClean="0">
              <a:latin typeface="Century Gothic" panose="020B0502020202020204" pitchFamily="34" charset="0"/>
              <a:cs typeface="+mn-cs"/>
            </a:endParaRP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latin typeface="Century Gothic" panose="020B0502020202020204" pitchFamily="34" charset="0"/>
                <a:cs typeface="+mn-cs"/>
              </a:rPr>
              <a:t>Prostatectomia radicale</a:t>
            </a: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solidFill>
                  <a:srgbClr val="FF388C"/>
                </a:solidFill>
                <a:latin typeface="Century Gothic" panose="020B0502020202020204" pitchFamily="34" charset="0"/>
                <a:cs typeface="+mn-cs"/>
              </a:rPr>
              <a:t>Cistectomia radicale</a:t>
            </a: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latin typeface="Century Gothic" panose="020B0502020202020204" pitchFamily="34" charset="0"/>
                <a:cs typeface="+mn-cs"/>
              </a:rPr>
              <a:t>Chirurgia del retto</a:t>
            </a: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kern="1200" smtClean="0">
              <a:latin typeface="Century Gothic" panose="020B0502020202020204" pitchFamily="34" charset="0"/>
              <a:cs typeface="+mn-cs"/>
            </a:endParaRP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latin typeface="Century Gothic" panose="020B050202020202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3368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38250" y="115888"/>
            <a:ext cx="77263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b="1" kern="1200" smtClean="0">
                <a:solidFill>
                  <a:srgbClr val="FF5C9C"/>
                </a:solidFill>
                <a:cs typeface="+mn-cs"/>
              </a:rPr>
              <a:t>Prostate-sparing cystecomy ed outcome oncologico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7950" y="692150"/>
            <a:ext cx="8856663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r>
              <a:rPr altLang="it-IT" b="1" kern="1200" smtClean="0">
                <a:cs typeface="+mn-cs"/>
              </a:rPr>
              <a:t>Punti chiave</a:t>
            </a:r>
          </a:p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endParaRPr altLang="it-IT" b="1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525"/>
              </a:spcBef>
              <a:spcAft>
                <a:spcPct val="0"/>
              </a:spcAft>
              <a:buSzPct val="80000"/>
            </a:pPr>
            <a:r>
              <a:rPr altLang="it-IT" sz="2100" kern="1200" smtClean="0">
                <a:cs typeface="+mn-cs"/>
              </a:rPr>
              <a:t>Carcinoma prostatico incidentale</a:t>
            </a:r>
          </a:p>
          <a:p>
            <a:pPr algn="l" defTabSz="449263" rtl="0" fontAlgn="base">
              <a:lnSpc>
                <a:spcPct val="80000"/>
              </a:lnSpc>
              <a:spcBef>
                <a:spcPts val="525"/>
              </a:spcBef>
              <a:spcAft>
                <a:spcPct val="0"/>
              </a:spcAft>
              <a:buSzPct val="80000"/>
            </a:pPr>
            <a:endParaRPr altLang="it-IT" sz="2100" b="1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800" kern="1200" smtClean="0">
                <a:cs typeface="+mn-cs"/>
              </a:rPr>
              <a:t>Nei pz con tumore vescicale potenzialmente letale, la mortalità legata ad un Ca prostatico coesistente è molto bassa </a:t>
            </a: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800" kern="1200" smtClean="0">
                <a:cs typeface="+mn-cs"/>
              </a:rPr>
              <a:t>Con un </a:t>
            </a:r>
            <a:r>
              <a:rPr altLang="it-IT" sz="1800" b="1" kern="1200" smtClean="0">
                <a:cs typeface="+mn-cs"/>
              </a:rPr>
              <a:t>corretto screening</a:t>
            </a:r>
            <a:r>
              <a:rPr altLang="it-IT" sz="1800" kern="1200" smtClean="0">
                <a:cs typeface="+mn-cs"/>
              </a:rPr>
              <a:t> (dosaggio del PSA, TRUS e biopsia prostatica estesa se indicata) la maggior parte dei pz con CaP clinicamente significativo dovrebbero essere identificati</a:t>
            </a: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kern="1200" smtClean="0">
              <a:solidFill>
                <a:srgbClr val="E40059"/>
              </a:solidFill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800" kern="1200" smtClean="0">
                <a:cs typeface="+mn-cs"/>
              </a:rPr>
              <a:t>Dalla revisione della letteratura  un CaP insorge nel 2-4% dei pz sottoposti a screening per CaP pre-esistente alla cistectomia radicale</a:t>
            </a: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800" kern="1200" smtClean="0">
                <a:cs typeface="+mn-cs"/>
              </a:rPr>
              <a:t>CaP diagnosticato dopo uno screening negativo tende comunque ad essere più piccolo e meno aggressivo </a:t>
            </a: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kern="1200" smtClean="0">
              <a:solidFill>
                <a:srgbClr val="17BBFD"/>
              </a:solidFill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800" kern="1200" smtClean="0">
                <a:cs typeface="+mn-cs"/>
              </a:rPr>
              <a:t>Qualora, nonostante tutto, un CaP clinicamente significativo dovesse svilupparsi dopo PSC e neovescica, esisterebbero comunque opzioni terapeutiche di salvataggio </a:t>
            </a: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kern="1200" smtClean="0">
              <a:cs typeface="+mn-cs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088"/>
            <a:ext cx="16367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5753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38250" y="115888"/>
            <a:ext cx="77263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b="1" kern="1200" smtClean="0">
                <a:solidFill>
                  <a:srgbClr val="FF5C9C"/>
                </a:solidFill>
                <a:cs typeface="+mn-cs"/>
              </a:rPr>
              <a:t>Prostate-sparing cystecomy ed outcome oncologico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07950" y="4603750"/>
            <a:ext cx="8856663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Partendo dal presupposto del ruolo critico di una corretta selezione, dalla revisione della letteratura risulta un </a:t>
            </a:r>
            <a:r>
              <a:rPr altLang="it-IT" sz="2000" b="1" kern="1200" smtClean="0">
                <a:cs typeface="+mn-cs"/>
              </a:rPr>
              <a:t>3.3% di recidiva locale</a:t>
            </a:r>
            <a:r>
              <a:rPr altLang="it-IT" sz="2000" kern="1200" smtClean="0">
                <a:cs typeface="+mn-cs"/>
              </a:rPr>
              <a:t> ed un </a:t>
            </a:r>
            <a:r>
              <a:rPr altLang="it-IT" sz="2000" b="1" kern="1200" smtClean="0">
                <a:cs typeface="+mn-cs"/>
              </a:rPr>
              <a:t>13% di recidiva a distanza</a:t>
            </a:r>
            <a:r>
              <a:rPr altLang="it-IT" sz="2000" kern="1200" smtClean="0">
                <a:cs typeface="+mn-cs"/>
              </a:rPr>
              <a:t> (dati questi paragonabili alle casistiche della cistectomia radicale convenzionale)</a:t>
            </a: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Il limite di questi risultati è  il </a:t>
            </a:r>
            <a:r>
              <a:rPr altLang="it-IT" sz="2000" b="1" kern="1200" smtClean="0">
                <a:cs typeface="+mn-cs"/>
              </a:rPr>
              <a:t>follow-up medio</a:t>
            </a:r>
            <a:r>
              <a:rPr altLang="it-IT" sz="2000" kern="1200" smtClean="0">
                <a:cs typeface="+mn-cs"/>
              </a:rPr>
              <a:t> che è minore di 3 anni  in almeno 9 degli 11 studi indicati in tabella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088"/>
            <a:ext cx="16367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20713"/>
            <a:ext cx="8899525" cy="398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0185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38250" y="115888"/>
            <a:ext cx="77263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b="1" kern="1200" smtClean="0">
                <a:solidFill>
                  <a:srgbClr val="FF5C9C"/>
                </a:solidFill>
                <a:cs typeface="+mn-cs"/>
              </a:rPr>
              <a:t>Prostate-sparing cystecomy ed outcome oncologico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7950" y="692150"/>
            <a:ext cx="8856663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6088" indent="-381000"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Un recente lavoro </a:t>
            </a:r>
            <a:r>
              <a:rPr altLang="it-IT" sz="1600" kern="1200" smtClean="0">
                <a:cs typeface="+mn-cs"/>
              </a:rPr>
              <a:t>(De Vries RR et al, Prostate-sparing  cystectomy: long term  oncological results, </a:t>
            </a:r>
            <a:r>
              <a:rPr altLang="it-IT" sz="1600" i="1" kern="1200" smtClean="0">
                <a:cs typeface="+mn-cs"/>
              </a:rPr>
              <a:t>BJU</a:t>
            </a:r>
            <a:r>
              <a:rPr altLang="it-IT" sz="1600" kern="1200" smtClean="0">
                <a:cs typeface="+mn-cs"/>
              </a:rPr>
              <a:t> 2009)</a:t>
            </a:r>
            <a:r>
              <a:rPr altLang="it-IT" sz="2000" kern="1200" smtClean="0">
                <a:cs typeface="+mn-cs"/>
              </a:rPr>
              <a:t> ha mostrato come la sopravvivenza malattia specifica a 3 e 5 anni dopo PSC in pz selezionati (no tumore sul collo vescicale e no CaP) non differisce da quella di pz trattati con cistectomia radicale nello stesso periodo di studio (1994-2006).</a:t>
            </a: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b="1" kern="1200" smtClean="0">
                <a:cs typeface="+mn-cs"/>
              </a:rPr>
              <a:t>Il punto chiave</a:t>
            </a:r>
            <a:r>
              <a:rPr altLang="it-IT" sz="2000" kern="1200" smtClean="0">
                <a:cs typeface="+mn-cs"/>
              </a:rPr>
              <a:t> è quindi la </a:t>
            </a:r>
            <a:r>
              <a:rPr altLang="it-IT" sz="2000" b="1" kern="1200" smtClean="0">
                <a:cs typeface="+mn-cs"/>
              </a:rPr>
              <a:t>corretta selezione dei pz</a:t>
            </a:r>
            <a:r>
              <a:rPr altLang="it-IT" sz="2000" kern="1200" smtClean="0">
                <a:cs typeface="+mn-cs"/>
              </a:rPr>
              <a:t>. La dove questa è perseguita, la PSC sembra fornire un outcome oncologico paragonabile alla cistectomia tradizionale</a:t>
            </a: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b="1" kern="1200" smtClean="0">
                <a:cs typeface="+mn-cs"/>
              </a:rPr>
              <a:t>Il soggetto ideale</a:t>
            </a:r>
            <a:r>
              <a:rPr altLang="it-IT" sz="2000" kern="1200" smtClean="0">
                <a:cs typeface="+mn-cs"/>
              </a:rPr>
              <a:t> è il pz giovane, potente pre-operatoriamente, che desidera conservare l’attività sessuale dopo l’intervento e che non abbia tumore a livello del collo vescicale e Ca prostatico contestuale. Ovviamente l’esame istologico della TURP pre-cistectomia non deve mostrare PI-TCC.</a:t>
            </a: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solidFill>
                  <a:srgbClr val="FF388C"/>
                </a:solidFill>
                <a:cs typeface="+mn-cs"/>
              </a:rPr>
              <a:t>Il pz ideale potrebbe essere identificato nel soggetto giovane con T1G3 resistente alla terapia con BCG endovescicale (sempre e  comunque con uno stadio clinico </a:t>
            </a:r>
            <a:r>
              <a:rPr altLang="it-IT" sz="2000" kern="1200" smtClean="0">
                <a:solidFill>
                  <a:srgbClr val="FF388C"/>
                </a:solidFill>
                <a:cs typeface="Times New Roman" panose="02020603050405020304" pitchFamily="18" charset="0"/>
              </a:rPr>
              <a:t>≤</a:t>
            </a:r>
            <a:r>
              <a:rPr altLang="it-IT" sz="2000" kern="1200" smtClean="0">
                <a:solidFill>
                  <a:srgbClr val="FF388C"/>
                </a:solidFill>
                <a:cs typeface="+mn-cs"/>
              </a:rPr>
              <a:t> T2)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088"/>
            <a:ext cx="16367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1177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38250" y="115888"/>
            <a:ext cx="77263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b="1" kern="1200" smtClean="0">
                <a:solidFill>
                  <a:srgbClr val="FF5C9C"/>
                </a:solidFill>
                <a:cs typeface="+mn-cs"/>
              </a:rPr>
              <a:t>Prostate-sparing cystecomy ed outcome oncologico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07950" y="692150"/>
            <a:ext cx="8856663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r>
              <a:rPr altLang="it-IT" sz="2000" b="1" kern="1200" smtClean="0">
                <a:cs typeface="+mn-cs"/>
              </a:rPr>
              <a:t>Against the motion</a:t>
            </a: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800" kern="1200" smtClean="0">
                <a:cs typeface="+mn-cs"/>
              </a:rPr>
              <a:t>Non esistono a tutt’oggi studi comparativi randomizzati tra la tecnica prostate sparing e la cistectomia tradizionale </a:t>
            </a:r>
            <a:r>
              <a:rPr altLang="it-IT" sz="1600" i="1" kern="1200" smtClean="0">
                <a:cs typeface="+mn-cs"/>
              </a:rPr>
              <a:t>(EAU guidelines on Muscle-invasive bladder cancer 2009)</a:t>
            </a:r>
          </a:p>
          <a:p>
            <a:pPr algn="l" defTabSz="449263" rt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80000"/>
            </a:pPr>
            <a:endParaRPr altLang="it-IT" sz="1600" i="1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80000"/>
            </a:pPr>
            <a:endParaRPr altLang="it-IT" sz="1600" i="1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800" kern="1200" smtClean="0">
                <a:cs typeface="+mn-cs"/>
              </a:rPr>
              <a:t>Inabilità, per alcuni autori, della TURP  pre-cistectomia nell’individuare il PI-TCC, con una sensibilità minore del 50% (The case against prostate sparing cystectomy, </a:t>
            </a:r>
            <a:r>
              <a:rPr altLang="it-IT" sz="1800" i="1" kern="1200" smtClean="0">
                <a:cs typeface="+mn-cs"/>
              </a:rPr>
              <a:t>Can Urol Assc J </a:t>
            </a:r>
            <a:r>
              <a:rPr altLang="it-IT" sz="1800" kern="1200" smtClean="0">
                <a:cs typeface="+mn-cs"/>
              </a:rPr>
              <a:t>2009; 3 Suppl 4: S220-2)</a:t>
            </a: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800" kern="1200" smtClean="0">
                <a:cs typeface="+mn-cs"/>
              </a:rPr>
              <a:t>L’evidenza, in alcune casistiche di una recidiva sistemica dopo PSC più elevata rispetto alla classica cistectomia radicale (disseminazione delle cellule uroteliali maligne attraverso i vasi aperti durante la TURP pre-cistectomia o legata all’incisione dell’organo necessaria per la preservazione delle vescicole seiminale e/o prostata) </a:t>
            </a: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r>
              <a:rPr altLang="it-IT" sz="1800" b="1" kern="1200" smtClean="0">
                <a:cs typeface="+mn-cs"/>
              </a:rPr>
              <a:t> 	</a:t>
            </a:r>
            <a:r>
              <a:rPr altLang="it-IT" sz="1200" kern="1200" smtClean="0">
                <a:cs typeface="+mn-cs"/>
              </a:rPr>
              <a:t>Hautman et al. Neobladder with prostate capsule and seminale sparing cstectomy for bladder cancer: a step in the wrong direction. </a:t>
            </a:r>
            <a:r>
              <a:rPr altLang="it-IT" sz="1200" i="1" kern="1200" smtClean="0">
                <a:cs typeface="+mn-cs"/>
              </a:rPr>
              <a:t>Urol Clin North Am 2005; 32:177-85</a:t>
            </a:r>
            <a:r>
              <a:rPr altLang="it-IT" sz="1800" b="1" kern="1200" smtClean="0">
                <a:cs typeface="+mn-cs"/>
              </a:rPr>
              <a:t>  </a:t>
            </a: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b="1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800" kern="1200" smtClean="0">
                <a:cs typeface="+mn-cs"/>
              </a:rPr>
              <a:t>La disponibilità di terapie adiuvanti (inibitori fosfodiesterasi e/o PGE intracavernosa) permette di ottenere buoni risultati funzionali anche con gli approcci nerve-sparing, senza impatto negativo sull’outcome oncologico</a:t>
            </a: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b="1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b="1" kern="1200" smtClean="0">
              <a:cs typeface="+mn-cs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088"/>
            <a:ext cx="16367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1007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34925" y="2636838"/>
            <a:ext cx="885666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19150" indent="-284163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kern="1200" smtClean="0">
                <a:cs typeface="+mn-cs"/>
              </a:rPr>
              <a:t>Gli autori riportano brillanti risultati con tale tecnica:</a:t>
            </a:r>
          </a:p>
          <a:p>
            <a:pPr lvl="1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2000" kern="1200" smtClean="0">
                <a:cs typeface="+mn-cs"/>
              </a:rPr>
              <a:t>95% liberi da tumore (follow-up medio di 35 mesi)</a:t>
            </a:r>
          </a:p>
          <a:p>
            <a:pPr lvl="1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2000" kern="1200" smtClean="0">
                <a:cs typeface="+mn-cs"/>
              </a:rPr>
              <a:t>Continenza diurna e notturna nel 97.2% e 95% dei pz, rispettivamente</a:t>
            </a:r>
          </a:p>
          <a:p>
            <a:pPr lvl="1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2000" kern="1200" smtClean="0">
                <a:cs typeface="+mn-cs"/>
              </a:rPr>
              <a:t>Potenza sessuale conservata nel 95% dei pz (di questi il 76% senza ausili)</a:t>
            </a:r>
          </a:p>
          <a:p>
            <a:pPr lvl="1" algn="l" defTabSz="449263" rtl="0" fontAlgn="base">
              <a:spcBef>
                <a:spcPts val="500"/>
              </a:spcBef>
              <a:spcAft>
                <a:spcPct val="0"/>
              </a:spcAft>
              <a:buSzPct val="95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kern="1200" smtClean="0">
                <a:cs typeface="+mn-cs"/>
              </a:rPr>
              <a:t>Secondo gli autori la tecnica permette di ottenere gli stessi risultati funzionali delle tecniche prostate-sparing con il vantaggio di eliminare il rischio di Ca prostatico occulto e di PI-TCC</a:t>
            </a:r>
          </a:p>
          <a:p>
            <a:pPr algn="l" defTabSz="449263" rtl="0" fontAlgn="base">
              <a:spcBef>
                <a:spcPts val="600"/>
              </a:spcBef>
              <a:spcAft>
                <a:spcPct val="0"/>
              </a:spcAft>
              <a:buSzPct val="80000"/>
            </a:pPr>
            <a:endParaRPr altLang="it-IT" kern="1200" smtClean="0">
              <a:cs typeface="+mn-cs"/>
            </a:endParaRPr>
          </a:p>
          <a:p>
            <a:pPr algn="l" defTabSz="449263" rtl="0" fontAlgn="base">
              <a:spcBef>
                <a:spcPts val="600"/>
              </a:spcBef>
              <a:spcAft>
                <a:spcPct val="0"/>
              </a:spcAft>
              <a:buSzPct val="80000"/>
            </a:pPr>
            <a:endParaRPr altLang="it-IT" kern="1200" smtClean="0"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5888"/>
            <a:ext cx="816292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557338"/>
            <a:ext cx="80914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544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68313" y="101600"/>
            <a:ext cx="8496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2900" b="1" kern="1200" smtClean="0">
                <a:solidFill>
                  <a:srgbClr val="FF5C9C"/>
                </a:solidFill>
                <a:cs typeface="+mn-cs"/>
              </a:rPr>
              <a:t>Cistectomia radicale e funzione erettile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4925" y="765175"/>
            <a:ext cx="8856663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r>
              <a:rPr altLang="it-IT" b="1" kern="1200" smtClean="0">
                <a:cs typeface="+mn-cs"/>
              </a:rPr>
              <a:t>Conclusioni</a:t>
            </a:r>
          </a:p>
          <a:p>
            <a:pPr algn="l" defTabSz="449263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500" kern="1200" smtClean="0">
                <a:cs typeface="+mn-cs"/>
              </a:rPr>
              <a:t>La </a:t>
            </a:r>
            <a:r>
              <a:rPr altLang="it-IT" sz="1500" b="1" kern="1200" smtClean="0">
                <a:cs typeface="+mn-cs"/>
              </a:rPr>
              <a:t>cistoprostatectomia radicale</a:t>
            </a:r>
            <a:r>
              <a:rPr altLang="it-IT" sz="1500" kern="1200" smtClean="0">
                <a:cs typeface="+mn-cs"/>
              </a:rPr>
              <a:t> rimane il gold standard nella terapia del tumore vescicale muscolo-invasivo</a:t>
            </a:r>
          </a:p>
          <a:p>
            <a:pPr algn="l" defTabSz="449263" rtl="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SzPct val="80000"/>
            </a:pPr>
            <a:endParaRPr altLang="it-IT" sz="1400" i="1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500" kern="1200" smtClean="0">
                <a:cs typeface="+mn-cs"/>
              </a:rPr>
              <a:t>Non esistono linee guida internazionali che contemplino, a tutt’oggi, le tecniche prostate-sparing come possibili terapie alternative</a:t>
            </a: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SzPct val="80000"/>
            </a:pPr>
            <a:endParaRPr altLang="it-IT" sz="15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500" kern="1200" smtClean="0">
                <a:cs typeface="+mn-cs"/>
              </a:rPr>
              <a:t>Nonostante ciò il pressoché completo recupero della potenza sessuale ottenuto con la PSC con il notevole impatto sulla qualità di vita che ne consegue, deve spingere ad una maggiore e più univoca interpretazione dell’outcome oncologico di questa tecnica</a:t>
            </a: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SzPct val="80000"/>
            </a:pPr>
            <a:endParaRPr altLang="it-IT" sz="15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500" kern="1200" smtClean="0">
                <a:cs typeface="+mn-cs"/>
              </a:rPr>
              <a:t>Non esistono confronti tra le varie tecniche di cistectomia nerve-sparing (non esiste, in pratica la tecnica “nerve sparing” ideale) anche se la preservazione dell’intera ghiandola prostatica sembrerebbe fornire i migliori risultati in termini funzionali. In particolare Hugo H et al hanno mostrato un incremento di circa il 30% a favore della total prostate-sparing cystectomy rispetto alla partial-prostate sparing cystectomy. </a:t>
            </a: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SzPct val="80000"/>
            </a:pPr>
            <a:endParaRPr altLang="it-IT" sz="15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SzPct val="80000"/>
            </a:pPr>
            <a:endParaRPr altLang="it-IT" sz="15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SzPct val="80000"/>
            </a:pPr>
            <a:endParaRPr altLang="it-IT" sz="15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SzPct val="80000"/>
            </a:pPr>
            <a:endParaRPr altLang="it-IT" sz="15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500" kern="1200" smtClean="0">
                <a:cs typeface="+mn-cs"/>
              </a:rPr>
              <a:t>Criteri di selezione sempre più rigorosi ed un follow-up più lungo potrebbero confermare i risultati soddisfacenti già evidenziati in questo senso in alcune casistiche, trasformando la cistectomia prostate-sparing nel </a:t>
            </a:r>
            <a:r>
              <a:rPr altLang="it-IT" sz="1500" i="1" kern="1200" smtClean="0">
                <a:cs typeface="+mn-cs"/>
              </a:rPr>
              <a:t>vaso di Pandora </a:t>
            </a:r>
            <a:r>
              <a:rPr altLang="it-IT" sz="1500" kern="1200" smtClean="0">
                <a:cs typeface="+mn-cs"/>
              </a:rPr>
              <a:t>del tumore vescicale in pz giovani e potenti pre-operativamente</a:t>
            </a:r>
          </a:p>
          <a:p>
            <a:pPr algn="l" defTabSz="449263" rtl="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SzPct val="80000"/>
            </a:pPr>
            <a:endParaRPr altLang="it-IT" sz="15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SzPct val="80000"/>
            </a:pPr>
            <a:endParaRPr altLang="it-IT" sz="12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SzPct val="80000"/>
            </a:pPr>
            <a:endParaRPr altLang="it-IT" sz="12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SzPct val="80000"/>
            </a:pPr>
            <a:endParaRPr altLang="it-IT" sz="12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SzPct val="80000"/>
            </a:pPr>
            <a:r>
              <a:rPr altLang="it-IT" sz="1200" b="1" kern="1200" smtClean="0">
                <a:cs typeface="+mn-cs"/>
              </a:rPr>
              <a:t> 	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25938"/>
            <a:ext cx="4608512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425"/>
            <a:ext cx="236696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204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03188" y="333375"/>
            <a:ext cx="89376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b="1" kern="1200" smtClean="0">
              <a:solidFill>
                <a:srgbClr val="FF3300"/>
              </a:solidFill>
              <a:latin typeface="Comic Sans MS" panose="030F0702030302020204" pitchFamily="66" charset="0"/>
              <a:cs typeface="+mn-cs"/>
            </a:endParaRP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b="1" kern="1200" smtClean="0">
              <a:solidFill>
                <a:srgbClr val="FF33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280150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8208962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latin typeface="Century Gothic" panose="020B0502020202020204" pitchFamily="34" charset="0"/>
                <a:cs typeface="+mn-cs"/>
              </a:rPr>
              <a:t>D.E. dopo chirurgia pelvica</a:t>
            </a: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kern="1200" smtClean="0">
              <a:latin typeface="Century Gothic" panose="020B0502020202020204" pitchFamily="34" charset="0"/>
              <a:cs typeface="+mn-cs"/>
            </a:endParaRP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latin typeface="Century Gothic" panose="020B0502020202020204" pitchFamily="34" charset="0"/>
                <a:cs typeface="+mn-cs"/>
              </a:rPr>
              <a:t>Prostatectomia radicale</a:t>
            </a: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latin typeface="Century Gothic" panose="020B0502020202020204" pitchFamily="34" charset="0"/>
                <a:cs typeface="+mn-cs"/>
              </a:rPr>
              <a:t>Cistectomia radicale</a:t>
            </a: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solidFill>
                  <a:srgbClr val="FF5698"/>
                </a:solidFill>
                <a:latin typeface="Century Gothic" panose="020B0502020202020204" pitchFamily="34" charset="0"/>
                <a:cs typeface="+mn-cs"/>
              </a:rPr>
              <a:t>Chirurgia del retto</a:t>
            </a: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kern="1200" smtClean="0">
              <a:latin typeface="Century Gothic" panose="020B0502020202020204" pitchFamily="34" charset="0"/>
              <a:cs typeface="+mn-cs"/>
            </a:endParaRP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latin typeface="Century Gothic" panose="020B050202020202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4780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4000" b="1" kern="1200" smtClean="0">
                <a:solidFill>
                  <a:srgbClr val="FF5C9C"/>
                </a:solidFill>
                <a:cs typeface="+mn-cs"/>
              </a:rPr>
              <a:t>Chirurgia del colon-retto e funzione erettile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50825" y="1882775"/>
            <a:ext cx="5338763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19150" indent="-284163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La stretta contiguità anatomica tra il retto ed il plesso pelvico spiega il rischio di disfunzione sessuale durante la chirurgia del colon-retto</a:t>
            </a: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b="1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Il danno può avvenire:</a:t>
            </a:r>
          </a:p>
          <a:p>
            <a:pPr lvl="1"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1800" kern="1200" smtClean="0">
                <a:cs typeface="+mn-cs"/>
              </a:rPr>
              <a:t>in alto, sul plesso ipogastrico superiore (durante la legatura dell’arteria mesenterica inferiore); in questo caso ci sarà un deficit dell’eiaculazione </a:t>
            </a:r>
          </a:p>
          <a:p>
            <a:pPr lvl="1"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1800" kern="1200" smtClean="0">
                <a:cs typeface="+mn-cs"/>
              </a:rPr>
              <a:t>a livello del plesso pelvico o ipogastrico inferiore (durante l’isolamento del retto dalla parete laterale della pelvi od in corso di linfadenectomia per neoplasia)</a:t>
            </a:r>
          </a:p>
          <a:p>
            <a:pPr lvl="1"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1800" kern="1200" smtClean="0">
                <a:cs typeface="+mn-cs"/>
              </a:rPr>
              <a:t>A livello dei bundles (in caso di tumori bassi che necessitano dell’asportazione della porzione terminale del retto)</a:t>
            </a:r>
          </a:p>
          <a:p>
            <a:pPr algn="l" defTabSz="449263" rtl="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kern="1200" smtClean="0">
              <a:cs typeface="+mn-cs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420938"/>
            <a:ext cx="294163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7956550" y="3068638"/>
            <a:ext cx="865188" cy="288925"/>
          </a:xfrm>
          <a:prstGeom prst="roundRect">
            <a:avLst>
              <a:gd name="adj" fmla="val 16667"/>
            </a:avLst>
          </a:prstGeom>
          <a:noFill/>
          <a:ln w="9360" cap="sq">
            <a:solidFill>
              <a:srgbClr val="E4005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6156325" y="4940300"/>
            <a:ext cx="865188" cy="288925"/>
          </a:xfrm>
          <a:prstGeom prst="roundRect">
            <a:avLst>
              <a:gd name="adj" fmla="val 16667"/>
            </a:avLst>
          </a:prstGeom>
          <a:noFill/>
          <a:ln w="9360" cap="sq">
            <a:solidFill>
              <a:srgbClr val="E4005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7019925" y="5588000"/>
            <a:ext cx="865188" cy="288925"/>
          </a:xfrm>
          <a:prstGeom prst="roundRect">
            <a:avLst>
              <a:gd name="adj" fmla="val 16667"/>
            </a:avLst>
          </a:prstGeom>
          <a:noFill/>
          <a:ln w="9360" cap="sq">
            <a:solidFill>
              <a:srgbClr val="E4005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948488" y="5589588"/>
            <a:ext cx="9715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900" kern="12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Nervi cavernosi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7451725" y="5226050"/>
            <a:ext cx="144463" cy="3667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182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4000" b="1" kern="1200" smtClean="0">
                <a:solidFill>
                  <a:srgbClr val="FF5C9C"/>
                </a:solidFill>
                <a:cs typeface="+mn-cs"/>
              </a:rPr>
              <a:t>Chirurgia del colon-retto e funzione erettile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1882775"/>
            <a:ext cx="80756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62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500" kern="1200" smtClean="0">
                <a:cs typeface="+mn-cs"/>
              </a:rPr>
              <a:t>Nel cancro del retto la tecnica chirurgica di riferimento è </a:t>
            </a:r>
            <a:r>
              <a:rPr altLang="it-IT" sz="2500" b="1" kern="1200" smtClean="0">
                <a:cs typeface="+mn-cs"/>
              </a:rPr>
              <a:t>l’escissione totale del mesoretto (TME)</a:t>
            </a:r>
            <a:r>
              <a:rPr altLang="it-IT" sz="2500" kern="1200" smtClean="0">
                <a:cs typeface="+mn-cs"/>
              </a:rPr>
              <a:t>, e cioè la resezione “en bloc” del retto con il tessuto circostante. La tecnica consiste nella dissezione lungo il piano, prevalentemente avascolare, tra il foglietto viscerale e parietale della fascia pelvica.</a:t>
            </a:r>
          </a:p>
          <a:p>
            <a:pPr algn="l" defTabSz="449263" rtl="0" fontAlgn="base">
              <a:spcBef>
                <a:spcPts val="62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500" kern="1200" smtClean="0">
                <a:cs typeface="+mn-cs"/>
              </a:rPr>
              <a:t>Qualora il margine stimato di resezione distale è inferiore ad 1 cm dalla regione sfinteriale, la scelta deve cadere sulla resezione addomino - perineale, ricorrendo quindi alla derivazione esterna delle feci (colostomia)</a:t>
            </a:r>
          </a:p>
        </p:txBody>
      </p:sp>
    </p:spTree>
    <p:extLst>
      <p:ext uri="{BB962C8B-B14F-4D97-AF65-F5344CB8AC3E}">
        <p14:creationId xmlns:p14="http://schemas.microsoft.com/office/powerpoint/2010/main" val="35919237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4000" b="1" kern="1200" smtClean="0">
                <a:solidFill>
                  <a:srgbClr val="FF5C9C"/>
                </a:solidFill>
                <a:cs typeface="+mn-cs"/>
              </a:rPr>
              <a:t>Chirurgia del colon-retto e funzione erettile</a:t>
            </a: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1882775"/>
            <a:ext cx="80756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625"/>
              </a:spcBef>
              <a:spcAft>
                <a:spcPct val="0"/>
              </a:spcAft>
              <a:buSzPct val="80000"/>
            </a:pPr>
            <a:r>
              <a:rPr altLang="it-IT" sz="2500" kern="1200" smtClean="0">
                <a:cs typeface="+mn-cs"/>
              </a:rPr>
              <a:t>Nelle tecniche nerve sparing , i nervi ipogastrici devono essere identificati e preservati.</a:t>
            </a:r>
          </a:p>
          <a:p>
            <a:pPr algn="l" defTabSz="449263" rtl="0" fontAlgn="base">
              <a:spcBef>
                <a:spcPts val="525"/>
              </a:spcBef>
              <a:spcAft>
                <a:spcPct val="0"/>
              </a:spcAft>
              <a:buSzPct val="80000"/>
            </a:pPr>
            <a:endParaRPr altLang="it-IT" sz="2100" kern="1200" smtClean="0">
              <a:cs typeface="+mn-cs"/>
            </a:endParaRPr>
          </a:p>
          <a:p>
            <a:pPr algn="l" defTabSz="449263" rtl="0" fontAlgn="base">
              <a:spcBef>
                <a:spcPts val="52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100" kern="1200" smtClean="0">
                <a:cs typeface="+mn-cs"/>
              </a:rPr>
              <a:t>Posteriomente il piano è quello tra la fascia presacrale ed il mesoretto</a:t>
            </a:r>
          </a:p>
          <a:p>
            <a:pPr algn="l" defTabSz="449263" rtl="0" fontAlgn="base">
              <a:spcBef>
                <a:spcPts val="525"/>
              </a:spcBef>
              <a:spcAft>
                <a:spcPct val="0"/>
              </a:spcAft>
              <a:buSzPct val="80000"/>
            </a:pPr>
            <a:endParaRPr altLang="it-IT" sz="2100" kern="1200" smtClean="0">
              <a:cs typeface="+mn-cs"/>
            </a:endParaRPr>
          </a:p>
          <a:p>
            <a:pPr algn="l" defTabSz="449263" rtl="0" fontAlgn="base">
              <a:spcBef>
                <a:spcPts val="52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100" kern="1200" smtClean="0">
                <a:cs typeface="+mn-cs"/>
              </a:rPr>
              <a:t>Anteriormente  la dissezione corre  nel piano tra la parete anteriore del retto e le vescicole seminali.Il rischio di danneggiamento dei fasci vascolo-nervosi può essere ridotto escludendo il foglietto posteriore della fascia di Denonvelliers che  è più adiacente alla prostata che al retto, e giace appena anteriormente alla fascia al mesoretto . I bundles, ricoperti dalla Denonvelliers vengono così esclusi dalla dissezione  </a:t>
            </a:r>
          </a:p>
        </p:txBody>
      </p:sp>
    </p:spTree>
    <p:extLst>
      <p:ext uri="{BB962C8B-B14F-4D97-AF65-F5344CB8AC3E}">
        <p14:creationId xmlns:p14="http://schemas.microsoft.com/office/powerpoint/2010/main" val="349799058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4000" b="1" kern="1200" smtClean="0">
                <a:solidFill>
                  <a:srgbClr val="FF5C9C"/>
                </a:solidFill>
                <a:cs typeface="+mn-cs"/>
              </a:rPr>
              <a:t>Cistectomia radicale e funzione erettile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882775"/>
            <a:ext cx="82296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600" kern="1200" smtClean="0">
                <a:cs typeface="+mn-cs"/>
              </a:rPr>
              <a:t>L’incidenza della disfunzione erettile dopo RC è di circa 86% </a:t>
            </a:r>
            <a:r>
              <a:rPr altLang="it-IT" sz="2000" kern="1200" smtClean="0">
                <a:cs typeface="+mn-cs"/>
              </a:rPr>
              <a:t>(</a:t>
            </a:r>
            <a:r>
              <a:rPr altLang="it-IT" sz="2000" b="1" kern="1200" smtClean="0">
                <a:cs typeface="+mn-cs"/>
              </a:rPr>
              <a:t>Zippe CD, Raina R, Massanyi EZ </a:t>
            </a:r>
            <a:r>
              <a:rPr altLang="it-IT" sz="2000" i="1" kern="1200" smtClean="0">
                <a:cs typeface="+mn-cs"/>
              </a:rPr>
              <a:t>et al. </a:t>
            </a:r>
            <a:r>
              <a:rPr altLang="it-IT" sz="2000" kern="1200" smtClean="0">
                <a:cs typeface="+mn-cs"/>
              </a:rPr>
              <a:t>Sexual function after male radical cystectomy in a sexually active population. </a:t>
            </a:r>
            <a:r>
              <a:rPr altLang="it-IT" sz="2000" i="1" kern="1200" smtClean="0">
                <a:cs typeface="+mn-cs"/>
              </a:rPr>
              <a:t>Urology </a:t>
            </a:r>
            <a:r>
              <a:rPr altLang="it-IT" sz="2000" kern="1200" smtClean="0">
                <a:cs typeface="+mn-cs"/>
              </a:rPr>
              <a:t>2004; </a:t>
            </a:r>
            <a:r>
              <a:rPr altLang="it-IT" sz="2000" b="1" kern="1200" smtClean="0">
                <a:cs typeface="+mn-cs"/>
              </a:rPr>
              <a:t>64 </a:t>
            </a:r>
            <a:r>
              <a:rPr altLang="it-IT" sz="1800" kern="1200" smtClean="0">
                <a:cs typeface="+mn-cs"/>
              </a:rPr>
              <a:t>682–5)</a:t>
            </a: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80000"/>
            </a:pPr>
            <a:endParaRPr altLang="it-IT" sz="1800" b="1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600" b="1" kern="1200" smtClean="0">
                <a:cs typeface="+mn-cs"/>
              </a:rPr>
              <a:t>Walsh e Mostwin, </a:t>
            </a:r>
            <a:r>
              <a:rPr altLang="it-IT" sz="2600" kern="1200" smtClean="0">
                <a:cs typeface="+mn-cs"/>
              </a:rPr>
              <a:t>nel 1984, applicarono il concetto di “</a:t>
            </a:r>
            <a:r>
              <a:rPr altLang="it-IT" sz="2600" b="1" kern="1200" smtClean="0">
                <a:cs typeface="+mn-cs"/>
              </a:rPr>
              <a:t>nerve-sparing</a:t>
            </a:r>
            <a:r>
              <a:rPr altLang="it-IT" sz="2600" kern="1200" smtClean="0">
                <a:cs typeface="+mn-cs"/>
              </a:rPr>
              <a:t>”  alla cistectomia radicale </a:t>
            </a:r>
            <a:r>
              <a:rPr altLang="it-IT" sz="1800" kern="1200" smtClean="0">
                <a:cs typeface="+mn-cs"/>
              </a:rPr>
              <a:t>(</a:t>
            </a:r>
            <a:r>
              <a:rPr altLang="it-IT" sz="1800" b="1" kern="1200" smtClean="0">
                <a:cs typeface="+mn-cs"/>
              </a:rPr>
              <a:t>Walsh PC, Mostwin JL. </a:t>
            </a:r>
            <a:r>
              <a:rPr altLang="it-IT" sz="1800" kern="1200" smtClean="0">
                <a:cs typeface="+mn-cs"/>
              </a:rPr>
              <a:t>Radical prostatectomy and cystoprostatectomy with preservation of potency. Results using a new nerve-sparing technique. </a:t>
            </a:r>
            <a:r>
              <a:rPr altLang="it-IT" sz="1800" i="1" kern="1200" smtClean="0">
                <a:cs typeface="+mn-cs"/>
              </a:rPr>
              <a:t>Br J Urol </a:t>
            </a:r>
            <a:r>
              <a:rPr altLang="it-IT" sz="1800" kern="1200" smtClean="0">
                <a:cs typeface="+mn-cs"/>
              </a:rPr>
              <a:t>1984; </a:t>
            </a:r>
            <a:r>
              <a:rPr altLang="it-IT" sz="1800" b="1" kern="1200" smtClean="0">
                <a:cs typeface="+mn-cs"/>
              </a:rPr>
              <a:t>56</a:t>
            </a:r>
            <a:r>
              <a:rPr altLang="it-IT" sz="1800" kern="1200" smtClean="0">
                <a:cs typeface="+mn-cs"/>
              </a:rPr>
              <a:t>:694–7)</a:t>
            </a:r>
          </a:p>
          <a:p>
            <a:pPr algn="l" defTabSz="449263" rtl="0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600" kern="1200" smtClean="0">
                <a:cs typeface="+mn-cs"/>
              </a:rPr>
              <a:t>Comunque, anche in centri d’eccellenza, il recupero della potenza sessuale dopo cistectomia radicale nerve-sparing secondo Walsh non è superiore al 50% </a:t>
            </a:r>
            <a:r>
              <a:rPr altLang="it-IT" sz="1800" kern="1200" smtClean="0">
                <a:cs typeface="+mn-cs"/>
              </a:rPr>
              <a:t>(</a:t>
            </a:r>
            <a:r>
              <a:rPr altLang="it-IT" sz="1800" b="1" kern="1200" smtClean="0">
                <a:cs typeface="+mn-cs"/>
              </a:rPr>
              <a:t>Olsson CA. </a:t>
            </a:r>
            <a:r>
              <a:rPr altLang="it-IT" sz="1800" kern="1200" smtClean="0">
                <a:cs typeface="+mn-cs"/>
              </a:rPr>
              <a:t>Editorial. Cystectomy for bladder cancer. </a:t>
            </a:r>
            <a:r>
              <a:rPr altLang="it-IT" sz="1800" i="1" kern="1200" smtClean="0">
                <a:cs typeface="+mn-cs"/>
              </a:rPr>
              <a:t>J Urol </a:t>
            </a:r>
            <a:r>
              <a:rPr altLang="it-IT" sz="1800" kern="1200" smtClean="0">
                <a:cs typeface="+mn-cs"/>
              </a:rPr>
              <a:t>2004; 171:1829)</a:t>
            </a:r>
            <a:r>
              <a:rPr altLang="it-IT" sz="1800" i="1" kern="1200" smtClean="0">
                <a:cs typeface="+mn-cs"/>
              </a:rPr>
              <a:t> </a:t>
            </a:r>
            <a:r>
              <a:rPr altLang="it-IT" sz="2600" kern="1200" smtClean="0">
                <a:cs typeface="+mn-cs"/>
              </a:rPr>
              <a:t> </a:t>
            </a:r>
          </a:p>
          <a:p>
            <a:pPr algn="l" defTabSz="449263" rtl="0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483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57200" y="195263"/>
            <a:ext cx="8229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3200" b="1" kern="1200" smtClean="0">
                <a:solidFill>
                  <a:srgbClr val="FF5C9C"/>
                </a:solidFill>
                <a:cs typeface="+mn-cs"/>
              </a:rPr>
              <a:t>Chirurgia del colon-retto e funzione erettile</a:t>
            </a:r>
            <a:r>
              <a:rPr altLang="it-IT" b="1" kern="1200" smtClean="0">
                <a:solidFill>
                  <a:srgbClr val="FF5C9C"/>
                </a:solidFill>
                <a:cs typeface="+mn-cs"/>
              </a:rPr>
              <a:t/>
            </a:r>
            <a:br>
              <a:rPr altLang="it-IT" b="1" kern="1200" smtClean="0">
                <a:solidFill>
                  <a:srgbClr val="FF5C9C"/>
                </a:solidFill>
                <a:cs typeface="+mn-cs"/>
              </a:rPr>
            </a:br>
            <a:r>
              <a:rPr altLang="it-IT" b="1" kern="1200" smtClean="0">
                <a:solidFill>
                  <a:srgbClr val="FF5C9C"/>
                </a:solidFill>
                <a:cs typeface="+mn-cs"/>
              </a:rPr>
              <a:t>Risultati della tecnica nerve-sparing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1341438"/>
            <a:ext cx="80756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52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100" kern="1200" smtClean="0">
                <a:cs typeface="+mn-cs"/>
              </a:rPr>
              <a:t>Con le tecniche nerve sparing gli autori riportano elevate percentuali di potenza sessuale post-intervento (86% nei pazienti sotto i 60 aa e 67% nei pz con età maggiore di 60 aa)</a:t>
            </a:r>
          </a:p>
          <a:p>
            <a:pPr algn="l" defTabSz="449263" rtl="0" fontAlgn="base">
              <a:spcBef>
                <a:spcPts val="52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100" kern="1200" smtClean="0">
                <a:cs typeface="+mn-cs"/>
              </a:rPr>
              <a:t>I risultati funzionali sono peggiori quando è necessario asportare anche lo sfintere (resezione addomino-perineale), con % di deficit erettile intorno al 50%</a:t>
            </a:r>
          </a:p>
          <a:p>
            <a:pPr algn="l" defTabSz="449263" rtl="0" fontAlgn="base">
              <a:spcBef>
                <a:spcPts val="52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100" kern="1200" smtClean="0">
                <a:cs typeface="+mn-cs"/>
              </a:rPr>
              <a:t>Importante notare che le tecniche nerve sparing non inficiano l’outcome oncologico, con % di recidive locali e sopravvivenza libera da malattia a 10 anni comparabili con le tecniche più demolitive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79413" y="5319713"/>
            <a:ext cx="7313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</a:pPr>
            <a:r>
              <a:rPr altLang="it-IT" sz="1600" kern="1200" smtClean="0">
                <a:cs typeface="+mn-cs"/>
              </a:rPr>
              <a:t>David B et al. Total Mesorectal Excision: What Are We Doing?, </a:t>
            </a:r>
            <a:r>
              <a:rPr altLang="it-IT" sz="1600" i="1" kern="1200" smtClean="0">
                <a:cs typeface="+mn-cs"/>
              </a:rPr>
              <a:t>Clinics in Colon And </a:t>
            </a:r>
          </a:p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1600" i="1" kern="1200" smtClean="0">
                <a:cs typeface="+mn-cs"/>
              </a:rPr>
              <a:t> Rectal Surgery</a:t>
            </a:r>
            <a:r>
              <a:rPr altLang="it-IT" sz="1600" kern="1200" smtClean="0">
                <a:cs typeface="+mn-cs"/>
              </a:rPr>
              <a:t>, Volume 20, Numero 3, 2007</a:t>
            </a:r>
          </a:p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</a:pPr>
            <a:r>
              <a:rPr altLang="it-IT" sz="1600" kern="1200" smtClean="0">
                <a:cs typeface="+mn-cs"/>
              </a:rPr>
              <a:t>Deborah A et al, Methods and Results of Sphnicter-Preserving Surgery for Rectal </a:t>
            </a:r>
          </a:p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1600" kern="1200" smtClean="0">
                <a:cs typeface="+mn-cs"/>
              </a:rPr>
              <a:t> Cancer; </a:t>
            </a:r>
            <a:r>
              <a:rPr altLang="it-IT" sz="1600" i="1" kern="1200" smtClean="0">
                <a:cs typeface="+mn-cs"/>
              </a:rPr>
              <a:t>Cancer Control</a:t>
            </a:r>
            <a:r>
              <a:rPr altLang="it-IT" sz="1600" kern="1200" smtClean="0">
                <a:cs typeface="+mn-cs"/>
              </a:rPr>
              <a:t>, May/June 2003</a:t>
            </a:r>
          </a:p>
        </p:txBody>
      </p:sp>
    </p:spTree>
    <p:extLst>
      <p:ext uri="{BB962C8B-B14F-4D97-AF65-F5344CB8AC3E}">
        <p14:creationId xmlns:p14="http://schemas.microsoft.com/office/powerpoint/2010/main" val="183292449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57200" y="3284538"/>
            <a:ext cx="82296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r>
              <a:rPr altLang="it-IT" sz="3000" b="1" kern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+mn-cs"/>
              </a:rPr>
              <a:t>COSA FARE DOPO LA CHIRURGIA?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914400" y="549275"/>
            <a:ext cx="7467600" cy="1935163"/>
          </a:xfrm>
          <a:prstGeom prst="rect">
            <a:avLst/>
          </a:prstGeom>
          <a:noFill/>
          <a:ln w="12600" cap="sq">
            <a:solidFill>
              <a:srgbClr val="FF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1250"/>
              </a:spcBef>
              <a:spcAft>
                <a:spcPct val="0"/>
              </a:spcAft>
              <a:buSzPct val="100000"/>
            </a:pPr>
            <a:endParaRPr altLang="it-IT" sz="2000" b="1" kern="1200" smtClean="0">
              <a:solidFill>
                <a:srgbClr val="FF388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defTabSz="449263" rtl="0" fontAlgn="base">
              <a:spcBef>
                <a:spcPts val="1250"/>
              </a:spcBef>
              <a:spcAft>
                <a:spcPct val="0"/>
              </a:spcAft>
              <a:buSzPct val="100000"/>
            </a:pPr>
            <a:r>
              <a:rPr altLang="it-IT" sz="2000" b="1" kern="1200" smtClean="0">
                <a:solidFill>
                  <a:srgbClr val="E400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+mn-cs"/>
              </a:rPr>
              <a:t>PREVENZIONE DEL DANNO E RECUPERO DELLA FUNZIONE ERETTIVA DOPO PROSTATECTOMIA RADICALE</a:t>
            </a:r>
          </a:p>
          <a:p>
            <a:pPr defTabSz="449263" rtl="0" fontAlgn="base">
              <a:spcBef>
                <a:spcPts val="1250"/>
              </a:spcBef>
              <a:spcAft>
                <a:spcPct val="0"/>
              </a:spcAft>
              <a:buSzPct val="100000"/>
            </a:pPr>
            <a:endParaRPr altLang="it-IT" sz="2000" b="1" kern="1200" smtClean="0">
              <a:solidFill>
                <a:srgbClr val="E400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62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03188" y="333375"/>
            <a:ext cx="89376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b="1" kern="1200" smtClean="0">
              <a:solidFill>
                <a:srgbClr val="FF3300"/>
              </a:solidFill>
              <a:latin typeface="Comic Sans MS" panose="030F0702030302020204" pitchFamily="66" charset="0"/>
              <a:cs typeface="+mn-cs"/>
            </a:endParaRP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b="1" kern="1200" smtClean="0">
              <a:solidFill>
                <a:srgbClr val="FF33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38274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6088" indent="-381000"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70000"/>
              </a:lnSpc>
              <a:spcBef>
                <a:spcPts val="475"/>
              </a:spcBef>
              <a:spcAft>
                <a:spcPct val="0"/>
              </a:spcAft>
              <a:buSzPct val="80000"/>
            </a:pPr>
            <a:endParaRPr altLang="it-IT" sz="1900" kern="1200" smtClean="0">
              <a:cs typeface="+mn-cs"/>
            </a:endParaRPr>
          </a:p>
          <a:p>
            <a:pPr algn="l" defTabSz="449263" rtl="0" fontAlgn="base">
              <a:lnSpc>
                <a:spcPct val="70000"/>
              </a:lnSpc>
              <a:spcBef>
                <a:spcPts val="475"/>
              </a:spcBef>
              <a:spcAft>
                <a:spcPct val="0"/>
              </a:spcAft>
              <a:buSzPct val="80000"/>
            </a:pPr>
            <a:endParaRPr altLang="it-IT" sz="1900" kern="1200" smtClean="0">
              <a:cs typeface="+mn-cs"/>
            </a:endParaRPr>
          </a:p>
          <a:p>
            <a:pPr algn="l" defTabSz="449263" rtl="0" fontAlgn="base">
              <a:lnSpc>
                <a:spcPct val="70000"/>
              </a:lnSpc>
              <a:spcBef>
                <a:spcPts val="4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900" b="1" kern="1200" smtClean="0">
                <a:cs typeface="+mn-cs"/>
              </a:rPr>
              <a:t>Il danno nervoso, </a:t>
            </a:r>
            <a:r>
              <a:rPr altLang="it-IT" sz="1900" kern="1200" smtClean="0">
                <a:cs typeface="+mn-cs"/>
              </a:rPr>
              <a:t>anche dopo una corretta tecnica nerve-sparing comporta la perdita delle erezioni (notturne e  non). Ciò causa una </a:t>
            </a:r>
            <a:r>
              <a:rPr altLang="it-IT" sz="1900" b="1" kern="1200" smtClean="0">
                <a:cs typeface="+mn-cs"/>
              </a:rPr>
              <a:t>ipossia dei corpi cavernosi</a:t>
            </a:r>
            <a:r>
              <a:rPr altLang="it-IT" sz="1900" kern="1200" smtClean="0">
                <a:cs typeface="+mn-cs"/>
              </a:rPr>
              <a:t> con conseguente accumulo di collagene, apoptosi del tessuto muscolare liscio e </a:t>
            </a:r>
            <a:r>
              <a:rPr altLang="it-IT" sz="1900" b="1" kern="1200" smtClean="0">
                <a:cs typeface="+mn-cs"/>
              </a:rPr>
              <a:t>fibrosi </a:t>
            </a:r>
            <a:r>
              <a:rPr altLang="it-IT" sz="1900" kern="1200" smtClean="0">
                <a:cs typeface="+mn-cs"/>
              </a:rPr>
              <a:t>degli stessi. Tali eventi conducono ad una </a:t>
            </a:r>
            <a:r>
              <a:rPr altLang="it-IT" sz="1900" b="1" kern="1200" smtClean="0">
                <a:cs typeface="+mn-cs"/>
              </a:rPr>
              <a:t>disfunzione veno-occlusiva</a:t>
            </a:r>
            <a:r>
              <a:rPr altLang="it-IT" sz="1900" kern="1200" smtClean="0">
                <a:cs typeface="+mn-cs"/>
              </a:rPr>
              <a:t>. Anche il </a:t>
            </a:r>
            <a:r>
              <a:rPr altLang="it-IT" sz="1900" b="1" kern="1200" smtClean="0">
                <a:cs typeface="+mn-cs"/>
              </a:rPr>
              <a:t>danno vascolare</a:t>
            </a:r>
            <a:r>
              <a:rPr altLang="it-IT" sz="1900" kern="1200" smtClean="0">
                <a:cs typeface="+mn-cs"/>
              </a:rPr>
              <a:t>, in particolare quello a carico delle </a:t>
            </a:r>
            <a:r>
              <a:rPr altLang="it-IT" sz="1900" b="1" kern="1200" smtClean="0">
                <a:cs typeface="+mn-cs"/>
              </a:rPr>
              <a:t>pudende accesorie,</a:t>
            </a:r>
            <a:r>
              <a:rPr altLang="it-IT" sz="1900" kern="1200" smtClean="0">
                <a:cs typeface="+mn-cs"/>
              </a:rPr>
              <a:t> contribuisce alla ipossia cavernosa. Si instaura, quindi, un </a:t>
            </a:r>
            <a:r>
              <a:rPr altLang="it-IT" sz="1900" b="1" kern="1200" smtClean="0">
                <a:cs typeface="+mn-cs"/>
              </a:rPr>
              <a:t>circolo vizioso che, se non interrotto, porta al DE persistente</a:t>
            </a:r>
          </a:p>
          <a:p>
            <a:pPr algn="l" defTabSz="449263" rtl="0" fontAlgn="base">
              <a:lnSpc>
                <a:spcPct val="70000"/>
              </a:lnSpc>
              <a:spcBef>
                <a:spcPts val="475"/>
              </a:spcBef>
              <a:spcAft>
                <a:spcPct val="0"/>
              </a:spcAft>
              <a:buSzPct val="80000"/>
            </a:pPr>
            <a:endParaRPr altLang="it-IT" sz="1900" b="1" kern="1200" smtClean="0">
              <a:cs typeface="+mn-cs"/>
            </a:endParaRPr>
          </a:p>
          <a:p>
            <a:pPr algn="l" defTabSz="449263" rtl="0" fontAlgn="base">
              <a:lnSpc>
                <a:spcPct val="70000"/>
              </a:lnSpc>
              <a:spcBef>
                <a:spcPts val="4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900" b="1" kern="1200" smtClean="0">
                <a:cs typeface="+mn-cs"/>
              </a:rPr>
              <a:t>Neuroaprassia ( danno temporaneo dovuto allo stiramento delle fibre nervose)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4151312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92825"/>
            <a:ext cx="36083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5076825" y="2924175"/>
            <a:ext cx="2374900" cy="576263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042988" y="333375"/>
            <a:ext cx="6842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altLang="it-IT" kern="1200" smtClean="0">
                <a:solidFill>
                  <a:srgbClr val="FF388C"/>
                </a:solidFill>
                <a:cs typeface="+mn-cs"/>
              </a:rPr>
              <a:t>Fisiopatologia della DE dopo chirurga pelvica</a:t>
            </a:r>
          </a:p>
        </p:txBody>
      </p:sp>
    </p:spTree>
    <p:extLst>
      <p:ext uri="{BB962C8B-B14F-4D97-AF65-F5344CB8AC3E}">
        <p14:creationId xmlns:p14="http://schemas.microsoft.com/office/powerpoint/2010/main" val="277585310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1" dur="2000" fill="hold"/>
                                        <p:tgtEl>
                                          <p:spTgt spid="52229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57200" y="2752725"/>
            <a:ext cx="8229600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3000" kern="1200" smtClean="0">
                <a:cs typeface="+mn-cs"/>
              </a:rPr>
              <a:t>Correlata alla fibrosi dei corpi cavernosi dopo prostatectomia radicale è anche la </a:t>
            </a:r>
            <a:r>
              <a:rPr altLang="it-IT" sz="3000" b="1" kern="1200" smtClean="0">
                <a:cs typeface="+mn-cs"/>
              </a:rPr>
              <a:t>riduzione significativa della lunghezza e della circonferenza del pene</a:t>
            </a:r>
            <a:r>
              <a:rPr altLang="it-IT" sz="3000" kern="1200" smtClean="0">
                <a:cs typeface="+mn-cs"/>
              </a:rPr>
              <a:t>    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61412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79475" y="5321300"/>
            <a:ext cx="7437438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1250"/>
              </a:spcBef>
              <a:spcAft>
                <a:spcPct val="0"/>
              </a:spcAft>
              <a:buSzPct val="100000"/>
            </a:pPr>
            <a:r>
              <a:rPr altLang="it-IT" sz="2000" kern="1200" smtClean="0">
                <a:latin typeface="Century Gothic" panose="020B0502020202020204" pitchFamily="34" charset="0"/>
                <a:cs typeface="+mn-cs"/>
              </a:rPr>
              <a:t>IN QUESTO LAVORO COMPLESSIVAMENTE IL 68% DEI PAZIENTI PRESENTAVA UNA RIDUZIONE DELLA LUNGHEZZA DEL PENE A TRE MESI DALL’INTERVENTO</a:t>
            </a:r>
          </a:p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altLang="it-IT" sz="2000" kern="1200" smtClean="0"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5279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3600" kern="1200" smtClean="0">
                <a:solidFill>
                  <a:srgbClr val="FF5C9C"/>
                </a:solidFill>
                <a:latin typeface="Century Gothic" panose="020B0502020202020204" pitchFamily="34" charset="0"/>
                <a:cs typeface="+mn-cs"/>
              </a:rPr>
              <a:t>Danno ipossico dei corpi cavernosi</a:t>
            </a:r>
            <a:r>
              <a:rPr altLang="it-IT" sz="4200" kern="1200" smtClean="0">
                <a:solidFill>
                  <a:srgbClr val="FF5C9C"/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6088" indent="-381000"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latin typeface="Century Gothic" panose="020B0502020202020204" pitchFamily="34" charset="0"/>
              <a:cs typeface="+mn-cs"/>
            </a:endParaRPr>
          </a:p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600" kern="1200" smtClean="0">
                <a:latin typeface="Century Gothic" panose="020B0502020202020204" pitchFamily="34" charset="0"/>
                <a:cs typeface="+mn-cs"/>
              </a:rPr>
              <a:t>Apoptosi e fibrosi del tesuto muscolare liscio</a:t>
            </a:r>
          </a:p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latin typeface="Century Gothic" panose="020B0502020202020204" pitchFamily="34" charset="0"/>
              <a:cs typeface="+mn-cs"/>
            </a:endParaRPr>
          </a:p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600" kern="1200" smtClean="0">
                <a:latin typeface="Century Gothic" panose="020B0502020202020204" pitchFamily="34" charset="0"/>
                <a:cs typeface="+mn-cs"/>
              </a:rPr>
              <a:t>Disfunzione veno-occlusiva</a:t>
            </a:r>
          </a:p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latin typeface="Century Gothic" panose="020B0502020202020204" pitchFamily="34" charset="0"/>
              <a:cs typeface="+mn-cs"/>
            </a:endParaRPr>
          </a:p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latin typeface="Century Gothic" panose="020B0502020202020204" pitchFamily="34" charset="0"/>
              <a:cs typeface="+mn-cs"/>
            </a:endParaRP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600" kern="1200" smtClean="0">
                <a:latin typeface="Century Gothic" panose="020B0502020202020204" pitchFamily="34" charset="0"/>
                <a:cs typeface="+mn-cs"/>
              </a:rPr>
              <a:t>Fibrosi dei  corpi cavernosi e retrazione peniena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endParaRPr altLang="it-IT" sz="2600" kern="1200" smtClean="0"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5657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03188" y="333375"/>
            <a:ext cx="89376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b="1" kern="1200" smtClean="0">
              <a:solidFill>
                <a:srgbClr val="FF3300"/>
              </a:solidFill>
              <a:latin typeface="Comic Sans MS" panose="030F0702030302020204" pitchFamily="66" charset="0"/>
              <a:cs typeface="+mn-cs"/>
            </a:endParaRPr>
          </a:p>
          <a:p>
            <a:pPr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endParaRPr altLang="it-IT" sz="2800" b="1" kern="1200" smtClean="0">
              <a:solidFill>
                <a:srgbClr val="FF33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68313" y="1123950"/>
            <a:ext cx="82296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r>
              <a:rPr altLang="it-IT" sz="3000" kern="1200" smtClean="0">
                <a:cs typeface="+mn-cs"/>
              </a:rPr>
              <a:t>E’ possibile prevenire il danno ipossico del tessuto cavernoso dopo PR?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endParaRPr altLang="it-IT" sz="3000" kern="1200" smtClean="0">
              <a:cs typeface="+mn-cs"/>
            </a:endParaRP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r>
              <a:rPr altLang="it-IT" sz="3000" kern="1200" smtClean="0">
                <a:cs typeface="+mn-cs"/>
              </a:rPr>
              <a:t>  Lo scopo della </a:t>
            </a:r>
            <a:r>
              <a:rPr altLang="it-IT" sz="3000" b="1" kern="1200" smtClean="0">
                <a:cs typeface="+mn-cs"/>
              </a:rPr>
              <a:t>riabilitazione sessuale dopo prostatectomia radicale</a:t>
            </a:r>
            <a:r>
              <a:rPr altLang="it-IT" sz="3000" kern="1200" smtClean="0">
                <a:cs typeface="+mn-cs"/>
              </a:rPr>
              <a:t> è appunto la preservazione del tessuto muscolare liscio dei corpi cavernosi durante il periodo di neuroprassia, interrompendo il circolo vizioso che porta alla fibrosi degli stessi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endParaRPr altLang="it-IT" sz="3000" kern="12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4607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19150" indent="-28416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r>
              <a:rPr altLang="it-IT" sz="3000" kern="1200" smtClean="0">
                <a:cs typeface="+mn-cs"/>
              </a:rPr>
              <a:t>   C’e’ormai accordo  nella comunità scientifica sull’utilità della riabilitazione sessuale dopo prostatectomia radicale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endParaRPr altLang="it-IT" sz="3000" kern="1200" smtClean="0">
              <a:cs typeface="+mn-cs"/>
            </a:endParaRP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3000" b="1" kern="1200" smtClean="0">
                <a:cs typeface="+mn-cs"/>
              </a:rPr>
              <a:t>I punti chiave</a:t>
            </a:r>
            <a:r>
              <a:rPr altLang="it-IT" sz="3000" kern="1200" smtClean="0">
                <a:cs typeface="+mn-cs"/>
              </a:rPr>
              <a:t> sono:</a:t>
            </a:r>
          </a:p>
          <a:p>
            <a:pPr lvl="1" algn="l" defTabSz="449263" rtl="0" fontAlgn="base">
              <a:spcBef>
                <a:spcPts val="65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2600" kern="1200" smtClean="0">
                <a:cs typeface="+mn-cs"/>
              </a:rPr>
              <a:t>Quando riabilitare</a:t>
            </a:r>
          </a:p>
          <a:p>
            <a:pPr lvl="1" algn="l" defTabSz="449263" rtl="0" fontAlgn="base">
              <a:spcBef>
                <a:spcPts val="65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2600" kern="1200" smtClean="0">
                <a:cs typeface="+mn-cs"/>
              </a:rPr>
              <a:t>Come riabilitare</a:t>
            </a:r>
          </a:p>
          <a:p>
            <a:pPr lvl="1" algn="l" defTabSz="449263" rtl="0" fontAlgn="base">
              <a:spcBef>
                <a:spcPts val="65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2600" kern="1200" smtClean="0">
                <a:cs typeface="+mn-cs"/>
              </a:rPr>
              <a:t>Scarsità di studi con livello di evidenza  EBM 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endParaRPr altLang="it-IT" sz="2600" kern="1200" smtClean="0">
              <a:cs typeface="+mn-cs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58888" y="692150"/>
            <a:ext cx="6408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50825" y="476250"/>
            <a:ext cx="8435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3600" kern="1200" smtClean="0">
                <a:solidFill>
                  <a:srgbClr val="FF388C"/>
                </a:solidFill>
                <a:latin typeface="Century Gothic" panose="020B0502020202020204" pitchFamily="34" charset="0"/>
                <a:cs typeface="+mn-cs"/>
              </a:rPr>
              <a:t>Prevenzione del danno ipossico postoperatorio</a:t>
            </a:r>
            <a:r>
              <a:rPr altLang="it-IT" sz="1800" kern="1200" smtClean="0">
                <a:latin typeface="Century Gothic" panose="020B050202020202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51173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23850" y="2387600"/>
            <a:ext cx="82296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r>
              <a:rPr altLang="it-IT" sz="3000" b="1" kern="1200" smtClean="0">
                <a:cs typeface="+mn-cs"/>
              </a:rPr>
              <a:t>Quando riabilitare?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endParaRPr altLang="it-IT" sz="3000" b="1" kern="1200" smtClean="0">
              <a:cs typeface="+mn-cs"/>
            </a:endParaRP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r>
              <a:rPr altLang="it-IT" sz="3000" kern="1200" smtClean="0">
                <a:cs typeface="+mn-cs"/>
              </a:rPr>
              <a:t>Sebbene non vi siano ancora evidenze incontrovertibili al riguardo, la riabilitazione sessuale sembra avere i </a:t>
            </a:r>
            <a:r>
              <a:rPr altLang="it-IT" sz="3000" b="1" kern="1200" smtClean="0">
                <a:cs typeface="+mn-cs"/>
              </a:rPr>
              <a:t>migliori benefici se iniziata al più presto possibile</a:t>
            </a:r>
            <a:r>
              <a:rPr altLang="it-IT" sz="3000" kern="1200" smtClean="0">
                <a:cs typeface="+mn-cs"/>
              </a:rPr>
              <a:t> (dal giorno della rimozione del catetere o durante il primo mese dopo l’intervento) e protratta per almeno un anno.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619125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3747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r>
              <a:rPr altLang="it-IT" sz="3000" b="1" kern="1200" smtClean="0">
                <a:cs typeface="+mn-cs"/>
              </a:rPr>
              <a:t>Come riabilitare?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SzPct val="80000"/>
            </a:pPr>
            <a:endParaRPr altLang="it-IT" sz="3000" b="1" kern="1200" smtClean="0">
              <a:cs typeface="+mn-cs"/>
            </a:endParaRP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3000" kern="1200" smtClean="0">
                <a:cs typeface="+mn-cs"/>
              </a:rPr>
              <a:t>Iniezioni intracavernose 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3000" kern="1200" smtClean="0">
                <a:cs typeface="+mn-cs"/>
              </a:rPr>
              <a:t>Alprostadil intrauretrale 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3000" kern="1200" smtClean="0">
                <a:cs typeface="+mn-cs"/>
              </a:rPr>
              <a:t>Inibitori delle 5-fosfodiesterasi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3000" b="1" kern="1200" smtClean="0">
                <a:cs typeface="+mn-cs"/>
              </a:rPr>
              <a:t>Vacuum device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3000" kern="1200" smtClean="0">
                <a:cs typeface="+mn-cs"/>
              </a:rPr>
              <a:t>Terapie combinate</a:t>
            </a:r>
          </a:p>
        </p:txBody>
      </p:sp>
    </p:spTree>
    <p:extLst>
      <p:ext uri="{BB962C8B-B14F-4D97-AF65-F5344CB8AC3E}">
        <p14:creationId xmlns:p14="http://schemas.microsoft.com/office/powerpoint/2010/main" val="36211509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15988"/>
            <a:ext cx="733583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33400" y="3421063"/>
            <a:ext cx="8153400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01725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30 pazienti sottoposti a PR “nerve-sparing” trattati con FIC 3 volte la settimana per 12 settimane. Drop out 20% nel gruppo trattato</a:t>
            </a:r>
          </a:p>
          <a:p>
            <a:pPr algn="l" defTabSz="449263" rtl="0" fontAlgn="base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% di erezione valida </a:t>
            </a:r>
          </a:p>
          <a:p>
            <a:pPr lvl="2" indent="-228600" algn="l" defTabSz="449263" rtl="0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FF388C"/>
              </a:buClr>
              <a:buSzPct val="100000"/>
              <a:buFont typeface="Wingdings 2" panose="05020102010507070707" pitchFamily="18" charset="2"/>
              <a:buChar char=""/>
            </a:pPr>
            <a:r>
              <a:rPr altLang="it-IT" sz="1600" kern="1200" smtClean="0">
                <a:cs typeface="+mn-cs"/>
              </a:rPr>
              <a:t>67% nel gruppo trattato</a:t>
            </a:r>
          </a:p>
          <a:p>
            <a:pPr lvl="2" indent="-228600" algn="l" defTabSz="449263" rtl="0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FF388C"/>
              </a:buClr>
              <a:buSzPct val="100000"/>
              <a:buFont typeface="Wingdings 2" panose="05020102010507070707" pitchFamily="18" charset="2"/>
              <a:buChar char=""/>
            </a:pPr>
            <a:r>
              <a:rPr altLang="it-IT" sz="1600" kern="1200" smtClean="0">
                <a:cs typeface="+mn-cs"/>
              </a:rPr>
              <a:t>20% nel gruppo controllo</a:t>
            </a:r>
          </a:p>
          <a:p>
            <a:pPr lvl="2" indent="-228600" algn="l" defTabSz="449263" rtl="0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SzPct val="100000"/>
            </a:pPr>
            <a:endParaRPr altLang="it-IT" sz="1600" kern="1200" smtClean="0">
              <a:cs typeface="+mn-cs"/>
            </a:endParaRPr>
          </a:p>
          <a:p>
            <a:pPr algn="l" defTabSz="449263" rtl="0" fontAlgn="base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I pazienti con recupero dell’erezione continuavano ad utilizzare le iniezioni intracavernose con una media di 1 rapporto su 4.</a:t>
            </a:r>
          </a:p>
          <a:p>
            <a:pPr algn="l" defTabSz="449263" rtl="0" fontAlgn="base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lvl="2" indent="-228600" algn="l" defTabSz="449263" rtl="0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SzPct val="100000"/>
            </a:pPr>
            <a:endParaRPr altLang="it-IT" sz="1600" kern="1200" smtClean="0">
              <a:cs typeface="+mn-cs"/>
            </a:endParaRPr>
          </a:p>
          <a:p>
            <a:pPr algn="l" defTabSz="449263" rtl="0" fontAlgn="base">
              <a:lnSpc>
                <a:spcPct val="70000"/>
              </a:lnSpc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Lavori più recenti hanno confermato tali risultati </a:t>
            </a:r>
            <a:r>
              <a:rPr altLang="it-IT" sz="1800" kern="1200" smtClean="0">
                <a:cs typeface="+mn-cs"/>
              </a:rPr>
              <a:t>(Brock el al, </a:t>
            </a:r>
            <a:r>
              <a:rPr altLang="it-IT" sz="1800" i="1" kern="1200" smtClean="0">
                <a:cs typeface="+mn-cs"/>
              </a:rPr>
              <a:t>Urology 2001 – </a:t>
            </a:r>
            <a:r>
              <a:rPr altLang="it-IT" sz="1800" kern="1200" smtClean="0">
                <a:cs typeface="+mn-cs"/>
              </a:rPr>
              <a:t>Mulhall el al, </a:t>
            </a:r>
            <a:r>
              <a:rPr altLang="it-IT" sz="1800" i="1" kern="1200" smtClean="0">
                <a:cs typeface="+mn-cs"/>
              </a:rPr>
              <a:t>J Sex Med 2005)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07950" y="85725"/>
            <a:ext cx="352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altLang="it-IT" kern="1200" smtClean="0">
                <a:solidFill>
                  <a:srgbClr val="FF388C"/>
                </a:solidFill>
                <a:latin typeface="Century Gothic" panose="020B0502020202020204" pitchFamily="34" charset="0"/>
                <a:cs typeface="+mn-cs"/>
              </a:rPr>
              <a:t>Iniezioni Endocavernose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042988" y="4149725"/>
            <a:ext cx="2808287" cy="792163"/>
          </a:xfrm>
          <a:prstGeom prst="roundRect">
            <a:avLst>
              <a:gd name="adj" fmla="val 16667"/>
            </a:avLst>
          </a:prstGeom>
          <a:noFill/>
          <a:ln w="57240" cap="sq">
            <a:solidFill>
              <a:srgbClr val="17BB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0324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3600" b="1" kern="1200" smtClean="0">
                <a:solidFill>
                  <a:srgbClr val="FF5C9C"/>
                </a:solidFill>
                <a:cs typeface="+mn-cs"/>
              </a:rPr>
              <a:t>Cistectomia radicale e funzione erettile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22960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800" kern="1200" smtClean="0">
                <a:cs typeface="+mn-cs"/>
              </a:rPr>
              <a:t>Al fine di migliorare la potenza sessuale dopo cistectomia radicale sono state quindi introdotte tecniche che prevedono la preservazione dei deferenti, delle vescicole seminali e di parte o di tutta la prostata </a:t>
            </a:r>
            <a:r>
              <a:rPr altLang="it-IT" sz="2800" b="1" kern="1200" smtClean="0">
                <a:cs typeface="+mn-cs"/>
              </a:rPr>
              <a:t>(prostate-sparing radical cystectomy)</a:t>
            </a: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SzPct val="80000"/>
            </a:pPr>
            <a:endParaRPr altLang="it-IT" sz="2800" kern="1200" smtClean="0">
              <a:cs typeface="+mn-cs"/>
            </a:endParaRP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SzPct val="80000"/>
            </a:pPr>
            <a:r>
              <a:rPr altLang="it-IT" sz="2800" kern="1200" smtClean="0">
                <a:cs typeface="+mn-cs"/>
              </a:rPr>
              <a:t> </a:t>
            </a:r>
          </a:p>
          <a:p>
            <a:pPr algn="l" defTabSz="449263" rtl="0" fontAlgn="base">
              <a:spcBef>
                <a:spcPts val="6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700" kern="1200" smtClean="0">
                <a:cs typeface="+mn-cs"/>
              </a:rPr>
              <a:t>Sebbene i risultati funzionali siano eccellenti, opinioni discordanti esistono tutt’ora</a:t>
            </a:r>
            <a:r>
              <a:rPr altLang="it-IT" sz="2700" b="1" kern="1200" smtClean="0">
                <a:cs typeface="+mn-cs"/>
              </a:rPr>
              <a:t> sull’outcome oncologico </a:t>
            </a:r>
            <a:r>
              <a:rPr altLang="it-IT" sz="2700" kern="1200" smtClean="0">
                <a:cs typeface="+mn-cs"/>
              </a:rPr>
              <a:t>della tecnica</a:t>
            </a:r>
          </a:p>
          <a:p>
            <a:pPr algn="l" defTabSz="449263" rtl="0" fontAlgn="base">
              <a:spcBef>
                <a:spcPts val="675"/>
              </a:spcBef>
              <a:spcAft>
                <a:spcPct val="0"/>
              </a:spcAft>
              <a:buSzPct val="80000"/>
            </a:pPr>
            <a:endParaRPr altLang="it-IT" sz="2700" kern="12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721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88913"/>
            <a:ext cx="516731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5199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6350" y="261938"/>
            <a:ext cx="2752725" cy="1185862"/>
            <a:chOff x="4" y="165"/>
            <a:chExt cx="1734" cy="747"/>
          </a:xfrm>
        </p:grpSpPr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165"/>
              <a:ext cx="1734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4" y="165"/>
              <a:ext cx="1734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57200" y="3644900"/>
            <a:ext cx="49530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01725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b="1" kern="1200" smtClean="0">
                <a:cs typeface="+mn-cs"/>
              </a:rPr>
              <a:t>43 sottoposti a prostatectomia “nerve sparing (11 unilaterale; 32 bilaterale)</a:t>
            </a:r>
          </a:p>
          <a:p>
            <a:pPr algn="l" defTabSz="449263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b="1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b="1" kern="1200" smtClean="0">
                <a:cs typeface="+mn-cs"/>
              </a:rPr>
              <a:t>% di erezione valida dopo un anno </a:t>
            </a:r>
          </a:p>
          <a:p>
            <a:pPr lvl="2" indent="-228600" algn="l" defTabSz="449263" rtl="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388C"/>
              </a:buClr>
              <a:buSzPct val="100000"/>
              <a:buFont typeface="Wingdings 2" panose="05020102010507070707" pitchFamily="18" charset="2"/>
              <a:buChar char=""/>
            </a:pPr>
            <a:r>
              <a:rPr altLang="it-IT" sz="1600" kern="1200" smtClean="0">
                <a:cs typeface="+mn-cs"/>
              </a:rPr>
              <a:t>47% nel gruppo trattato ( Sildenafil 25 mg la sera )</a:t>
            </a:r>
          </a:p>
          <a:p>
            <a:pPr lvl="2" indent="-228600" algn="l" defTabSz="449263" rtl="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388C"/>
              </a:buClr>
              <a:buSzPct val="100000"/>
              <a:buFont typeface="Wingdings 2" panose="05020102010507070707" pitchFamily="18" charset="2"/>
              <a:buChar char=""/>
            </a:pPr>
            <a:r>
              <a:rPr altLang="it-IT" sz="1600" kern="1200" smtClean="0">
                <a:cs typeface="+mn-cs"/>
              </a:rPr>
              <a:t>28% nel gruppo controllo</a:t>
            </a:r>
          </a:p>
          <a:p>
            <a:pPr lvl="2" indent="-228600" algn="l" defTabSz="449263" rtl="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ct val="100000"/>
            </a:pPr>
            <a:endParaRPr altLang="it-IT" sz="16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b="1" kern="1200" smtClean="0">
                <a:cs typeface="+mn-cs"/>
              </a:rPr>
              <a:t>aggiungendo sildenafil on demand (50\100mg):</a:t>
            </a:r>
          </a:p>
          <a:p>
            <a:pPr lvl="2" indent="-228600" algn="l" defTabSz="449263" rtl="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388C"/>
              </a:buClr>
              <a:buSzPct val="100000"/>
              <a:buFont typeface="Wingdings 2" panose="05020102010507070707" pitchFamily="18" charset="2"/>
              <a:buChar char=""/>
            </a:pPr>
            <a:r>
              <a:rPr altLang="it-IT" sz="1600" kern="1200" smtClean="0">
                <a:cs typeface="+mn-cs"/>
              </a:rPr>
              <a:t>86% di erezione valida nel gruppo trattato </a:t>
            </a:r>
          </a:p>
          <a:p>
            <a:pPr lvl="2" indent="-228600" algn="l" defTabSz="449263" rtl="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388C"/>
              </a:buClr>
              <a:buSzPct val="100000"/>
              <a:buFont typeface="Wingdings 2" panose="05020102010507070707" pitchFamily="18" charset="2"/>
              <a:buChar char=""/>
            </a:pPr>
            <a:r>
              <a:rPr altLang="it-IT" sz="1600" kern="1200" smtClean="0">
                <a:cs typeface="+mn-cs"/>
              </a:rPr>
              <a:t>66% nel gruppo controllo</a:t>
            </a: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73463"/>
            <a:ext cx="3009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971550" y="4437063"/>
            <a:ext cx="4438650" cy="1079500"/>
          </a:xfrm>
          <a:prstGeom prst="roundRect">
            <a:avLst>
              <a:gd name="adj" fmla="val 16667"/>
            </a:avLst>
          </a:prstGeom>
          <a:noFill/>
          <a:ln w="57240" cap="sq">
            <a:solidFill>
              <a:srgbClr val="4F2BE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7041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1944688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2547938" y="695325"/>
            <a:ext cx="6142037" cy="1154113"/>
            <a:chOff x="1605" y="438"/>
            <a:chExt cx="3869" cy="727"/>
          </a:xfrm>
        </p:grpSpPr>
        <p:pic>
          <p:nvPicPr>
            <p:cNvPr id="614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" y="438"/>
              <a:ext cx="3869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44" name="Text Box 4"/>
            <p:cNvSpPr txBox="1">
              <a:spLocks noChangeArrowheads="1"/>
            </p:cNvSpPr>
            <p:nvPr/>
          </p:nvSpPr>
          <p:spPr bwMode="auto">
            <a:xfrm>
              <a:off x="1605" y="438"/>
              <a:ext cx="3869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57200" y="2492375"/>
            <a:ext cx="82296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3000" kern="1200" smtClean="0">
                <a:cs typeface="+mn-cs"/>
              </a:rPr>
              <a:t>La riabilitazione precoce con inibitori delle PDE5 o con PGE1 intracavernosa è utile dopo prostatectomia “nerve sparing”</a:t>
            </a:r>
          </a:p>
          <a:p>
            <a:pPr algn="l" defTabSz="449263" rtl="0" fontAlgn="base">
              <a:spcBef>
                <a:spcPts val="7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3000" kern="1200" smtClean="0">
                <a:cs typeface="+mn-cs"/>
              </a:rPr>
              <a:t>Dopo prostatectomia “non nerve sparing” la riabilitazione è consigliabile entro i tre mesi dall’intervento ed andrebbero utilizzate le PGE1 intracavernose</a:t>
            </a:r>
          </a:p>
        </p:txBody>
      </p:sp>
    </p:spTree>
    <p:extLst>
      <p:ext uri="{BB962C8B-B14F-4D97-AF65-F5344CB8AC3E}">
        <p14:creationId xmlns:p14="http://schemas.microsoft.com/office/powerpoint/2010/main" val="12845815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57200" y="2349500"/>
            <a:ext cx="80025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La somministrazione di farmaci proerettili è un fattore chiave nel recupero della funzione erettile dopo PR</a:t>
            </a:r>
          </a:p>
          <a:p>
            <a:pPr algn="l" defTabSz="449263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L’Impiego degli inibitori della 5 fosfodiesterasi è efficace e sicuro , con migliori risultati in pazienti giovani trattati con tecnica nerve sparing bilaterale</a:t>
            </a:r>
            <a:r>
              <a:rPr altLang="it-IT" sz="2600" kern="1200" smtClean="0">
                <a:cs typeface="+mn-cs"/>
              </a:rPr>
              <a:t> </a:t>
            </a:r>
          </a:p>
          <a:p>
            <a:pPr algn="l" defTabSz="449263" rtl="0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Occorrono studi di maggiori dimensioni, controllati v\s placebo, per identificare il miglior regime di trattamento</a:t>
            </a:r>
          </a:p>
        </p:txBody>
      </p:sp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2627313" y="44450"/>
            <a:ext cx="6334125" cy="2062163"/>
            <a:chOff x="1655" y="28"/>
            <a:chExt cx="3990" cy="1299"/>
          </a:xfrm>
        </p:grpSpPr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8"/>
              <a:ext cx="3990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468" name="Text Box 4"/>
            <p:cNvSpPr txBox="1">
              <a:spLocks noChangeArrowheads="1"/>
            </p:cNvSpPr>
            <p:nvPr/>
          </p:nvSpPr>
          <p:spPr bwMode="auto">
            <a:xfrm>
              <a:off x="1655" y="28"/>
              <a:ext cx="3990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76225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22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1"/>
          <p:cNvGrpSpPr>
            <a:grpSpLocks/>
          </p:cNvGrpSpPr>
          <p:nvPr/>
        </p:nvGrpSpPr>
        <p:grpSpPr bwMode="auto">
          <a:xfrm>
            <a:off x="523875" y="146050"/>
            <a:ext cx="7788275" cy="1050925"/>
            <a:chOff x="330" y="92"/>
            <a:chExt cx="4906" cy="662"/>
          </a:xfrm>
        </p:grpSpPr>
        <p:pic>
          <p:nvPicPr>
            <p:cNvPr id="634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92"/>
              <a:ext cx="4906" cy="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91" name="Text Box 3"/>
            <p:cNvSpPr txBox="1">
              <a:spLocks noChangeArrowheads="1"/>
            </p:cNvSpPr>
            <p:nvPr/>
          </p:nvSpPr>
          <p:spPr bwMode="auto">
            <a:xfrm>
              <a:off x="330" y="92"/>
              <a:ext cx="4906" cy="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5263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96975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975"/>
            <a:ext cx="3036888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81400"/>
            <a:ext cx="4381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038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1"/>
          <p:cNvGrpSpPr>
            <a:grpSpLocks/>
          </p:cNvGrpSpPr>
          <p:nvPr/>
        </p:nvGrpSpPr>
        <p:grpSpPr bwMode="auto">
          <a:xfrm>
            <a:off x="450850" y="268288"/>
            <a:ext cx="8239125" cy="600075"/>
            <a:chOff x="284" y="169"/>
            <a:chExt cx="5190" cy="378"/>
          </a:xfrm>
        </p:grpSpPr>
        <p:pic>
          <p:nvPicPr>
            <p:cNvPr id="645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15" name="Text Box 3"/>
            <p:cNvSpPr txBox="1">
              <a:spLocks noChangeArrowheads="1"/>
            </p:cNvSpPr>
            <p:nvPr/>
          </p:nvSpPr>
          <p:spPr bwMode="auto">
            <a:xfrm>
              <a:off x="284" y="169"/>
              <a:ext cx="519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1341438"/>
            <a:ext cx="82296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b="1" kern="1200" smtClean="0">
                <a:cs typeface="+mn-cs"/>
              </a:rPr>
              <a:t>Il vacuum device</a:t>
            </a:r>
            <a:r>
              <a:rPr altLang="it-IT" kern="1200" smtClean="0">
                <a:cs typeface="+mn-cs"/>
              </a:rPr>
              <a:t> (VCD) è stato utilizzato con successo in un ampia varietà di disfuzione erettiva organica</a:t>
            </a:r>
          </a:p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endParaRPr altLang="it-IT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b="1" kern="1200" smtClean="0">
                <a:cs typeface="+mn-cs"/>
              </a:rPr>
              <a:t>Cookson et al</a:t>
            </a:r>
            <a:r>
              <a:rPr altLang="it-IT" kern="1200" smtClean="0">
                <a:cs typeface="+mn-cs"/>
              </a:rPr>
              <a:t> (</a:t>
            </a:r>
            <a:r>
              <a:rPr altLang="it-IT" i="1" kern="1200" smtClean="0">
                <a:cs typeface="+mn-cs"/>
              </a:rPr>
              <a:t>J Urol 1993) </a:t>
            </a:r>
            <a:r>
              <a:rPr altLang="it-IT" kern="1200" smtClean="0">
                <a:cs typeface="+mn-cs"/>
              </a:rPr>
              <a:t>hanno riportato una soddisfazione del 100% nei pz che utilizzavano il VCD dopo prostatectomia radicale contro l’83% del gruppo che non utilizzava il presidio</a:t>
            </a:r>
          </a:p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endParaRPr altLang="it-IT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b="1" kern="1200" smtClean="0">
                <a:cs typeface="+mn-cs"/>
              </a:rPr>
              <a:t>Derouet et al</a:t>
            </a:r>
            <a:r>
              <a:rPr altLang="it-IT" kern="1200" smtClean="0">
                <a:cs typeface="+mn-cs"/>
              </a:rPr>
              <a:t> </a:t>
            </a:r>
            <a:r>
              <a:rPr altLang="it-IT" i="1" kern="1200" smtClean="0">
                <a:cs typeface="+mn-cs"/>
              </a:rPr>
              <a:t>(Andrologia 1999) </a:t>
            </a:r>
            <a:r>
              <a:rPr altLang="it-IT" kern="1200" smtClean="0">
                <a:cs typeface="+mn-cs"/>
              </a:rPr>
              <a:t>affermano che il VCD era il presidio maggiormente preferito dai loro pazienti dopo chirurgia pelvica</a:t>
            </a:r>
          </a:p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endParaRPr altLang="it-IT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b="1" kern="1200" smtClean="0">
                <a:cs typeface="+mn-cs"/>
              </a:rPr>
              <a:t>Zippe et al</a:t>
            </a:r>
            <a:r>
              <a:rPr altLang="it-IT" kern="1200" smtClean="0">
                <a:cs typeface="+mn-cs"/>
              </a:rPr>
              <a:t> </a:t>
            </a:r>
            <a:r>
              <a:rPr altLang="it-IT" i="1" kern="1200" smtClean="0">
                <a:cs typeface="+mn-cs"/>
              </a:rPr>
              <a:t>(Curr Urol Rep 2001) </a:t>
            </a:r>
            <a:r>
              <a:rPr altLang="it-IT" kern="1200" smtClean="0">
                <a:cs typeface="+mn-cs"/>
              </a:rPr>
              <a:t>hanno proposto l’utilizzo del VCD nella riabilitazione precoce dopo PR, verificandone la tollerabilità e la sicurezza</a:t>
            </a:r>
          </a:p>
        </p:txBody>
      </p:sp>
    </p:spTree>
    <p:extLst>
      <p:ext uri="{BB962C8B-B14F-4D97-AF65-F5344CB8AC3E}">
        <p14:creationId xmlns:p14="http://schemas.microsoft.com/office/powerpoint/2010/main" val="6734092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11" dur="2000" fill="hold"/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1"/>
          <p:cNvGrpSpPr>
            <a:grpSpLocks/>
          </p:cNvGrpSpPr>
          <p:nvPr/>
        </p:nvGrpSpPr>
        <p:grpSpPr bwMode="auto">
          <a:xfrm>
            <a:off x="244475" y="268288"/>
            <a:ext cx="8724900" cy="1155700"/>
            <a:chOff x="154" y="169"/>
            <a:chExt cx="5496" cy="728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169"/>
              <a:ext cx="5496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539" name="Text Box 3"/>
            <p:cNvSpPr txBox="1">
              <a:spLocks noChangeArrowheads="1"/>
            </p:cNvSpPr>
            <p:nvPr/>
          </p:nvSpPr>
          <p:spPr bwMode="auto">
            <a:xfrm>
              <a:off x="154" y="169"/>
              <a:ext cx="5496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57200" y="3716338"/>
            <a:ext cx="82296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kern="1200" smtClean="0">
                <a:cs typeface="+mn-cs"/>
              </a:rPr>
              <a:t>Azione sinergica del VED con gli inibitori delle PDE5. </a:t>
            </a:r>
          </a:p>
          <a:p>
            <a:pPr algn="l" defTabSz="449263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endParaRPr altLang="it-IT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kern="1200" smtClean="0">
                <a:cs typeface="+mn-cs"/>
              </a:rPr>
              <a:t>In sintesi, pz con DE di varia origine non responsivi ai due trattamenti usati singolarmente, hanno ritenuto soddisfacente il risultato ottenuto con la combinazione delle due metodiche (VED + inibitori delle PDE5)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88931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734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1"/>
          <p:cNvGrpSpPr>
            <a:grpSpLocks/>
          </p:cNvGrpSpPr>
          <p:nvPr/>
        </p:nvGrpSpPr>
        <p:grpSpPr bwMode="auto">
          <a:xfrm>
            <a:off x="92075" y="401638"/>
            <a:ext cx="8724900" cy="887412"/>
            <a:chOff x="58" y="253"/>
            <a:chExt cx="5496" cy="559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253"/>
              <a:ext cx="5496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58" y="253"/>
              <a:ext cx="5496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331913" y="2133600"/>
            <a:ext cx="69119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altLang="it-IT" sz="2800" kern="1200" smtClean="0">
                <a:latin typeface="Century Gothic" panose="020B0502020202020204" pitchFamily="34" charset="0"/>
                <a:cs typeface="+mn-cs"/>
              </a:rPr>
              <a:t>Sono necessari studi condotti con criteri EBM per verificare quale sia la strategia  più efficace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476375" y="4149725"/>
            <a:ext cx="67675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altLang="it-IT" sz="3200" kern="1200" smtClean="0">
                <a:latin typeface="Century Gothic" panose="020B0502020202020204" pitchFamily="34" charset="0"/>
                <a:cs typeface="+mn-cs"/>
              </a:rPr>
              <a:t>I risultati esposti sembrano incoraggiare  anche l’impiego  del Vacuum Device</a:t>
            </a:r>
            <a:r>
              <a:rPr altLang="it-IT" kern="1200" smtClean="0">
                <a:latin typeface="Century Gothic" panose="020B050202020202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5642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1"/>
          <p:cNvGrpSpPr>
            <a:grpSpLocks/>
          </p:cNvGrpSpPr>
          <p:nvPr/>
        </p:nvGrpSpPr>
        <p:grpSpPr bwMode="auto">
          <a:xfrm>
            <a:off x="450850" y="268288"/>
            <a:ext cx="8239125" cy="788987"/>
            <a:chOff x="284" y="169"/>
            <a:chExt cx="5190" cy="497"/>
          </a:xfrm>
        </p:grpSpPr>
        <p:pic>
          <p:nvPicPr>
            <p:cNvPr id="675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0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587" name="Text Box 3"/>
            <p:cNvSpPr txBox="1">
              <a:spLocks noChangeArrowheads="1"/>
            </p:cNvSpPr>
            <p:nvPr/>
          </p:nvSpPr>
          <p:spPr bwMode="auto">
            <a:xfrm>
              <a:off x="284" y="169"/>
              <a:ext cx="5190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57200" y="1125538"/>
            <a:ext cx="82296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800" kern="1200" smtClean="0">
                <a:cs typeface="+mn-cs"/>
              </a:rPr>
              <a:t>I risultati degli studi presentati dimostrano l’efficacia del VED nei protocolli riabilitativi, in associazione o meno con le altre opzioni terapeutiche</a:t>
            </a: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SzPct val="80000"/>
            </a:pPr>
            <a:endParaRPr altLang="it-IT" sz="2800" kern="1200" smtClean="0">
              <a:cs typeface="+mn-cs"/>
            </a:endParaRP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800" kern="1200" smtClean="0">
                <a:cs typeface="+mn-cs"/>
              </a:rPr>
              <a:t>Scarsa percentuale di drop-out (trattamento ben accettato dai pz) </a:t>
            </a: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SzPct val="80000"/>
            </a:pPr>
            <a:endParaRPr altLang="it-IT" sz="2800" kern="1200" smtClean="0">
              <a:cs typeface="+mn-cs"/>
            </a:endParaRP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800" kern="1200" smtClean="0">
                <a:cs typeface="+mn-cs"/>
              </a:rPr>
              <a:t>Efficace anche in pz dopo prostatectomia radicale non nerve sparing (teoricamente non responsivi agli inibitori delle PDE5)</a:t>
            </a: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SzPct val="80000"/>
            </a:pPr>
            <a:endParaRPr altLang="it-IT" sz="2800" kern="1200" smtClean="0">
              <a:cs typeface="+mn-cs"/>
            </a:endParaRP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800" kern="1200" smtClean="0">
                <a:cs typeface="+mn-cs"/>
              </a:rPr>
              <a:t>Minor invasività  rispetto alla FIC</a:t>
            </a: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SzPct val="80000"/>
            </a:pPr>
            <a:endParaRPr altLang="it-IT" sz="2800" kern="12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086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"/>
          <p:cNvGrpSpPr>
            <a:grpSpLocks/>
          </p:cNvGrpSpPr>
          <p:nvPr/>
        </p:nvGrpSpPr>
        <p:grpSpPr bwMode="auto">
          <a:xfrm>
            <a:off x="450850" y="268288"/>
            <a:ext cx="8239125" cy="788987"/>
            <a:chOff x="284" y="169"/>
            <a:chExt cx="5190" cy="497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0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611" name="Text Box 3"/>
            <p:cNvSpPr txBox="1">
              <a:spLocks noChangeArrowheads="1"/>
            </p:cNvSpPr>
            <p:nvPr/>
          </p:nvSpPr>
          <p:spPr bwMode="auto">
            <a:xfrm>
              <a:off x="284" y="169"/>
              <a:ext cx="5190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7200" y="1125538"/>
            <a:ext cx="82296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800" kern="1200" smtClean="0">
                <a:cs typeface="+mn-cs"/>
              </a:rPr>
              <a:t>Miglior rapporto costo/beneficio rispetto alle altre opzioni (anche e soprattutto in termini di terapia del DE persistente)   </a:t>
            </a: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800" kern="1200" smtClean="0">
                <a:cs typeface="+mn-cs"/>
              </a:rPr>
              <a:t>Preservazione anche delle dimensioni (lunghezza e circonferenza del pene)</a:t>
            </a: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SzPct val="80000"/>
            </a:pPr>
            <a:endParaRPr altLang="it-IT" sz="2800" kern="1200" smtClean="0">
              <a:cs typeface="+mn-cs"/>
            </a:endParaRP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800" kern="1200" smtClean="0">
                <a:cs typeface="+mn-cs"/>
              </a:rPr>
              <a:t>Bassa incidenza di complicanze (ecchimosi, edema locale, dolore)</a:t>
            </a: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SzPct val="80000"/>
            </a:pPr>
            <a:endParaRPr altLang="it-IT" sz="2800" kern="1200" smtClean="0">
              <a:cs typeface="+mn-cs"/>
            </a:endParaRPr>
          </a:p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800" kern="1200" smtClean="0">
                <a:cs typeface="+mn-cs"/>
              </a:rPr>
              <a:t>Limiti: inabilità manuale o rifiuto del pz , costo, reperibilità sul mercato . </a:t>
            </a:r>
          </a:p>
        </p:txBody>
      </p:sp>
    </p:spTree>
    <p:extLst>
      <p:ext uri="{BB962C8B-B14F-4D97-AF65-F5344CB8AC3E}">
        <p14:creationId xmlns:p14="http://schemas.microsoft.com/office/powerpoint/2010/main" val="11254946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3800" kern="1200" smtClean="0">
                <a:solidFill>
                  <a:srgbClr val="FF388C"/>
                </a:solidFill>
                <a:cs typeface="+mn-cs"/>
              </a:rPr>
              <a:t>CONCLUSIONI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57200" y="981075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6088" indent="-381000"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cs typeface="+mn-cs"/>
            </a:endParaRPr>
          </a:p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cs typeface="+mn-cs"/>
            </a:endParaRPr>
          </a:p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600" kern="1200" smtClean="0">
                <a:cs typeface="+mn-cs"/>
              </a:rPr>
              <a:t>La riabilitazione sessuale  favorisce il recupero della funzione sessuale e va iniziata il più presto possibile</a:t>
            </a:r>
          </a:p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SzPct val="80000"/>
            </a:pPr>
            <a:endParaRPr altLang="it-IT" sz="2600" kern="1200" smtClean="0">
              <a:cs typeface="+mn-cs"/>
            </a:endParaRPr>
          </a:p>
          <a:p>
            <a:pPr algn="l" defTabSz="449263" rtl="0" fontAlgn="base">
              <a:spcBef>
                <a:spcPts val="6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600" kern="1200" smtClean="0">
                <a:cs typeface="+mn-cs"/>
              </a:rPr>
              <a:t>Ancora non esistono dati certi su quale sia la strategia migliore nella riabilitazione sessuale dopo PR .  </a:t>
            </a:r>
          </a:p>
        </p:txBody>
      </p:sp>
    </p:spTree>
    <p:extLst>
      <p:ext uri="{BB962C8B-B14F-4D97-AF65-F5344CB8AC3E}">
        <p14:creationId xmlns:p14="http://schemas.microsoft.com/office/powerpoint/2010/main" val="8842146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68313" y="101600"/>
            <a:ext cx="8496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2900" b="1" kern="1200" smtClean="0">
                <a:solidFill>
                  <a:srgbClr val="FF5C9C"/>
                </a:solidFill>
                <a:cs typeface="+mn-cs"/>
              </a:rPr>
              <a:t>Prostate-sparing cystecomy: cenni di tecnica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925" y="692150"/>
            <a:ext cx="360997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19150" indent="-28416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700"/>
              </a:spcBef>
              <a:spcAft>
                <a:spcPct val="0"/>
              </a:spcAft>
              <a:buSzPct val="80000"/>
            </a:pPr>
            <a:r>
              <a:rPr altLang="it-IT" sz="2800" b="1" kern="1200" smtClean="0">
                <a:cs typeface="+mn-cs"/>
              </a:rPr>
              <a:t>La tecnica classica prevede due step:</a:t>
            </a:r>
          </a:p>
          <a:p>
            <a:pPr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b="1" kern="1200" smtClean="0">
                <a:cs typeface="+mn-cs"/>
              </a:rPr>
              <a:t>Step 1</a:t>
            </a:r>
            <a:r>
              <a:rPr altLang="it-IT" sz="2000" kern="1200" smtClean="0">
                <a:cs typeface="+mn-cs"/>
              </a:rPr>
              <a:t>:</a:t>
            </a:r>
          </a:p>
          <a:p>
            <a:pPr lvl="1" algn="l" defTabSz="449263" rtl="0" fontAlgn="base"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1800" kern="1200" smtClean="0">
                <a:cs typeface="+mn-cs"/>
              </a:rPr>
              <a:t> resezione endoscopica della prostata dal collo vescicale sino al veru montanum lasciando la capsula intatta. </a:t>
            </a:r>
          </a:p>
          <a:p>
            <a:pPr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b="1" kern="1200" smtClean="0">
                <a:cs typeface="+mn-cs"/>
              </a:rPr>
              <a:t>Step 2</a:t>
            </a:r>
            <a:r>
              <a:rPr altLang="it-IT" sz="2000" kern="1200" smtClean="0">
                <a:cs typeface="+mn-cs"/>
              </a:rPr>
              <a:t>: </a:t>
            </a:r>
          </a:p>
          <a:p>
            <a:pPr lvl="1" algn="l" defTabSz="449263" rtl="0" fontAlgn="base"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1800" kern="1200" smtClean="0">
                <a:cs typeface="+mn-cs"/>
              </a:rPr>
              <a:t>asportazione della vescica lasciando in sede i vasi deferenti, le vescicole e la capsula prostatica (in tale modo i bundles vengono lasciati intatti)</a:t>
            </a:r>
          </a:p>
          <a:p>
            <a:pPr lvl="1" algn="l" defTabSz="449263" rtl="0" fontAlgn="base">
              <a:spcBef>
                <a:spcPts val="450"/>
              </a:spcBef>
              <a:spcAft>
                <a:spcPct val="0"/>
              </a:spcAft>
              <a:buClr>
                <a:srgbClr val="FF388C"/>
              </a:buClr>
              <a:buSzPct val="95000"/>
              <a:buFont typeface="Verdana" panose="020B0604030504040204" pitchFamily="34" charset="0"/>
              <a:buChar char="›"/>
            </a:pPr>
            <a:r>
              <a:rPr altLang="it-IT" sz="1800" kern="1200" smtClean="0">
                <a:cs typeface="+mn-cs"/>
              </a:rPr>
              <a:t>confezionamento della neovescica ed anastomosi prostato-ileale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692150"/>
            <a:ext cx="51752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3429000"/>
            <a:ext cx="531971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381750"/>
            <a:ext cx="80914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7400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68313" y="-149225"/>
            <a:ext cx="8496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2500" b="1" kern="1200" smtClean="0">
                <a:solidFill>
                  <a:srgbClr val="FF5C9C"/>
                </a:solidFill>
                <a:cs typeface="+mn-cs"/>
              </a:rPr>
              <a:t>Prostate-sparing cystecomy: cenni di tecnica Spitz e Skinner (1999)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4925" y="909638"/>
            <a:ext cx="2305050" cy="588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80000"/>
              </a:lnSpc>
              <a:spcBef>
                <a:spcPts val="4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900" kern="1200" smtClean="0">
                <a:cs typeface="+mn-cs"/>
              </a:rPr>
              <a:t>Varianti alla precedente prevedono l’asportazione della porzione anteriore della prostata lasciandone in sede la porzione posteriore, le vescicole seminali ed i deferenti</a:t>
            </a:r>
          </a:p>
          <a:p>
            <a:pPr algn="l" defTabSz="449263" rtl="0" fontAlgn="base">
              <a:lnSpc>
                <a:spcPct val="80000"/>
              </a:lnSpc>
              <a:spcBef>
                <a:spcPts val="475"/>
              </a:spcBef>
              <a:spcAft>
                <a:spcPct val="0"/>
              </a:spcAft>
              <a:buSzPct val="80000"/>
            </a:pPr>
            <a:endParaRPr altLang="it-IT" sz="1900" kern="1200" smtClean="0">
              <a:cs typeface="+mn-cs"/>
            </a:endParaRPr>
          </a:p>
          <a:p>
            <a:pPr algn="l" defTabSz="449263" rtl="0" fontAlgn="base">
              <a:lnSpc>
                <a:spcPct val="80000"/>
              </a:lnSpc>
              <a:spcBef>
                <a:spcPts val="475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900" kern="1200" smtClean="0">
                <a:cs typeface="+mn-cs"/>
              </a:rPr>
              <a:t>Le figure a lato mostrano il piano di dissezione ed il posizionamento dei punti per l’anastomosi con il neo-serbatoio</a:t>
            </a:r>
          </a:p>
          <a:p>
            <a:pPr algn="l" defTabSz="449263" rtl="0" fontAlgn="base">
              <a:lnSpc>
                <a:spcPct val="80000"/>
              </a:lnSpc>
              <a:spcBef>
                <a:spcPts val="475"/>
              </a:spcBef>
              <a:spcAft>
                <a:spcPct val="0"/>
              </a:spcAft>
              <a:buSzPct val="80000"/>
            </a:pPr>
            <a:r>
              <a:rPr altLang="it-IT" sz="1900" kern="1200" smtClean="0">
                <a:cs typeface="+mn-cs"/>
              </a:rPr>
              <a:t> </a:t>
            </a:r>
          </a:p>
          <a:p>
            <a:pPr algn="l" defTabSz="449263" rtl="0" fontAlgn="base">
              <a:lnSpc>
                <a:spcPct val="80000"/>
              </a:lnSpc>
              <a:spcBef>
                <a:spcPts val="475"/>
              </a:spcBef>
              <a:spcAft>
                <a:spcPct val="0"/>
              </a:spcAft>
              <a:buSzPct val="80000"/>
            </a:pPr>
            <a:endParaRPr altLang="it-IT" sz="1900" kern="1200" smtClean="0">
              <a:cs typeface="+mn-cs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742950"/>
            <a:ext cx="316706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762000"/>
            <a:ext cx="316865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3627438"/>
            <a:ext cx="3735388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4224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68313" y="-12700"/>
            <a:ext cx="84963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2500" b="1" kern="1200" smtClean="0">
                <a:solidFill>
                  <a:srgbClr val="FF5C9C"/>
                </a:solidFill>
                <a:cs typeface="+mn-cs"/>
              </a:rPr>
              <a:t>Nerve-sparing cystecomy: cenni di tecnica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49238" y="836613"/>
            <a:ext cx="3675062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382588"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600" kern="1200" smtClean="0">
                <a:cs typeface="+mn-cs"/>
              </a:rPr>
              <a:t>Ulteriore variante è quella proposta da </a:t>
            </a:r>
            <a:r>
              <a:rPr altLang="it-IT" sz="1600" b="1" kern="1200" smtClean="0">
                <a:cs typeface="+mn-cs"/>
              </a:rPr>
              <a:t>Puppo C et al</a:t>
            </a:r>
            <a:r>
              <a:rPr altLang="it-IT" sz="1600" kern="1200" smtClean="0">
                <a:cs typeface="+mn-cs"/>
              </a:rPr>
              <a:t> </a:t>
            </a:r>
            <a:r>
              <a:rPr altLang="it-IT" sz="1200" kern="1200" smtClean="0">
                <a:cs typeface="+mn-cs"/>
              </a:rPr>
              <a:t>(Potency preserving cystectomy with intrafascial prostatectomy for high risk superficial bladder cancer, </a:t>
            </a:r>
            <a:r>
              <a:rPr altLang="it-IT" sz="1200" i="1" kern="1200" smtClean="0">
                <a:cs typeface="+mn-cs"/>
              </a:rPr>
              <a:t>J Urol </a:t>
            </a:r>
            <a:r>
              <a:rPr altLang="it-IT" sz="1200" kern="1200" smtClean="0">
                <a:cs typeface="+mn-cs"/>
              </a:rPr>
              <a:t>2008; Vol 179, 1727-1723: May 2008)</a:t>
            </a:r>
          </a:p>
          <a:p>
            <a:pPr algn="l" defTabSz="449263" rtl="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80000"/>
            </a:pPr>
            <a:endParaRPr altLang="it-IT" sz="12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600" kern="1200" smtClean="0">
                <a:cs typeface="+mn-cs"/>
              </a:rPr>
              <a:t>La tecnica prevede lo sviluppo di un piano anteriormente alle vescicale seminali sino ad esporre i dotti eiaculatori. Il plesso pelvico viene lasciato completamente intatto dietro le vescicole seminali. </a:t>
            </a:r>
          </a:p>
          <a:p>
            <a:pPr algn="l" defTabSz="449263" rt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80000"/>
            </a:pPr>
            <a:endParaRPr altLang="it-IT" sz="16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1600" kern="1200" smtClean="0">
                <a:cs typeface="+mn-cs"/>
              </a:rPr>
              <a:t>Dai dotti eiaculatori la cistectomia prosegue secondo un piano intrafasciale. Rispetto alla classica tecnica nerve sparing di Walsh, questa procedura non prevede la sezione del retto-uretrale ed il piano chirurgico è sviluppato al di sopra del foglietto anteriore della Denonviller, riducendo al minimo il pericolo di lesioni dei fasci vascolo-nervosi  </a:t>
            </a:r>
          </a:p>
          <a:p>
            <a:pPr algn="l" defTabSz="449263" rt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80000"/>
            </a:pPr>
            <a:endParaRPr altLang="it-IT" sz="1600" kern="1200" smtClean="0">
              <a:cs typeface="+mn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549275"/>
            <a:ext cx="3811587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644900"/>
            <a:ext cx="3811587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060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4608512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23850" y="2060575"/>
            <a:ext cx="8226425" cy="3324225"/>
            <a:chOff x="204" y="1298"/>
            <a:chExt cx="5182" cy="2094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98"/>
              <a:ext cx="5182" cy="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204" y="1298"/>
              <a:ext cx="5182" cy="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sz="2400" kern="1200" smtClean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7308850" y="2276475"/>
            <a:ext cx="792163" cy="3040063"/>
          </a:xfrm>
          <a:prstGeom prst="flowChartAlternateProcess">
            <a:avLst/>
          </a:prstGeom>
          <a:noFill/>
          <a:ln w="38160" cap="sq">
            <a:solidFill>
              <a:srgbClr val="E4005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2875"/>
            <a:ext cx="198596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65125" y="5516563"/>
            <a:ext cx="82661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388C"/>
              </a:buClr>
              <a:buSzPct val="100000"/>
              <a:buFont typeface="Times New Roman" panose="02020603050405020304" pitchFamily="18" charset="0"/>
              <a:buChar char="•"/>
            </a:pPr>
            <a:r>
              <a:rPr altLang="it-IT" sz="1800" kern="1200" smtClean="0">
                <a:cs typeface="+mn-cs"/>
              </a:rPr>
              <a:t> Tutti gli autori riportano un recupero della potenza sessuale almeno superiore all’80% </a:t>
            </a:r>
          </a:p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388C"/>
              </a:buClr>
              <a:buSzPct val="100000"/>
              <a:buFont typeface="Times New Roman" panose="02020603050405020304" pitchFamily="18" charset="0"/>
              <a:buChar char="•"/>
            </a:pPr>
            <a:r>
              <a:rPr altLang="it-IT" sz="1800" kern="1200" smtClean="0">
                <a:cs typeface="+mn-cs"/>
              </a:rPr>
              <a:t> In 6 di queste casistiche la potenza sessuale è preservata in più del 90% dei pz</a:t>
            </a:r>
          </a:p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388C"/>
              </a:buClr>
              <a:buSzPct val="100000"/>
              <a:buFont typeface="Times New Roman" panose="02020603050405020304" pitchFamily="18" charset="0"/>
              <a:buChar char="•"/>
            </a:pPr>
            <a:r>
              <a:rPr altLang="it-IT" sz="1800" kern="1200" smtClean="0">
                <a:cs typeface="+mn-cs"/>
              </a:rPr>
              <a:t> Nella tabella vengono, inoltre, mostrati ottimi risultati funzionali anche in termini di </a:t>
            </a:r>
          </a:p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1800" kern="1200" smtClean="0">
                <a:cs typeface="+mn-cs"/>
              </a:rPr>
              <a:t>  recupero della continenza diurna e notturna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437188" y="657225"/>
            <a:ext cx="3311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altLang="it-IT" kern="1200" smtClean="0">
                <a:solidFill>
                  <a:srgbClr val="FF388C"/>
                </a:solidFill>
                <a:cs typeface="+mn-cs"/>
              </a:rPr>
              <a:t>Prostate-sparing cystectomy ed outcome funzionale</a:t>
            </a:r>
          </a:p>
        </p:txBody>
      </p:sp>
    </p:spTree>
    <p:extLst>
      <p:ext uri="{BB962C8B-B14F-4D97-AF65-F5344CB8AC3E}">
        <p14:creationId xmlns:p14="http://schemas.microsoft.com/office/powerpoint/2010/main" val="55276360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68288"/>
            <a:ext cx="82296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2800" b="1" kern="1200" smtClean="0">
                <a:solidFill>
                  <a:srgbClr val="FF5C9C"/>
                </a:solidFill>
                <a:cs typeface="+mn-cs"/>
              </a:rPr>
              <a:t>Prostate-sparing cystecomy ed outcome oncologico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981075"/>
            <a:ext cx="82296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80000"/>
            </a:pPr>
            <a:r>
              <a:rPr altLang="it-IT" sz="2600" b="1" kern="1200" smtClean="0">
                <a:cs typeface="+mn-cs"/>
              </a:rPr>
              <a:t>Major concern:</a:t>
            </a:r>
          </a:p>
          <a:p>
            <a:pPr algn="l" defTabSz="449263" rtl="0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80000"/>
            </a:pPr>
            <a:endParaRPr altLang="it-IT" sz="2800" b="1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Coinvolgimento della prostata e/o uretra prostatica da parte del tumore uroteliale </a:t>
            </a:r>
            <a:r>
              <a:rPr altLang="it-IT" sz="2000" kern="1200" smtClean="0">
                <a:solidFill>
                  <a:srgbClr val="E40059"/>
                </a:solidFill>
                <a:cs typeface="+mn-cs"/>
              </a:rPr>
              <a:t>(nel 20% - 48% dei campioni di cistectomia radicale)</a:t>
            </a: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solidFill>
                <a:srgbClr val="E40059"/>
              </a:solidFill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Carcinoma prostatico occulto </a:t>
            </a:r>
            <a:r>
              <a:rPr altLang="it-IT" sz="2000" kern="1200" smtClean="0">
                <a:solidFill>
                  <a:srgbClr val="17BBFD"/>
                </a:solidFill>
                <a:cs typeface="+mn-cs"/>
              </a:rPr>
              <a:t>(nel 23% - 47% dei pz sottoposti a cistectomia radicale)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32225"/>
            <a:ext cx="8850312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088"/>
            <a:ext cx="16367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771775" y="4221163"/>
            <a:ext cx="863600" cy="2087562"/>
          </a:xfrm>
          <a:prstGeom prst="roundRect">
            <a:avLst>
              <a:gd name="adj" fmla="val 16667"/>
            </a:avLst>
          </a:prstGeom>
          <a:noFill/>
          <a:ln w="28440" cap="sq">
            <a:solidFill>
              <a:srgbClr val="E4005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867400" y="4221163"/>
            <a:ext cx="863600" cy="2087562"/>
          </a:xfrm>
          <a:prstGeom prst="roundRect">
            <a:avLst>
              <a:gd name="adj" fmla="val 16667"/>
            </a:avLst>
          </a:prstGeom>
          <a:noFill/>
          <a:ln w="38160" cap="sq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sz="2400" kern="1200" smtClean="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011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8C8C"/>
            </a:gs>
            <a:gs pos="100000">
              <a:srgbClr val="4747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2296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84188" indent="-481013"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  <a:tab pos="94678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49263" rt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altLang="it-IT" sz="2800" b="1" kern="1200" smtClean="0">
                <a:solidFill>
                  <a:srgbClr val="FF5C9C"/>
                </a:solidFill>
                <a:cs typeface="+mn-cs"/>
              </a:rPr>
              <a:t>Prostate-sparing cystecomy ed outcome oncologico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07950" y="908050"/>
            <a:ext cx="8856663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7675" indent="-379413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defTabSz="449263" rtl="0" fontAlgn="base">
              <a:lnSpc>
                <a:spcPct val="90000"/>
              </a:lnSpc>
              <a:spcBef>
                <a:spcPts val="675"/>
              </a:spcBef>
              <a:spcAft>
                <a:spcPct val="0"/>
              </a:spcAft>
              <a:buSzPct val="80000"/>
            </a:pPr>
            <a:r>
              <a:rPr altLang="it-IT" sz="2700" b="1" kern="1200" smtClean="0">
                <a:cs typeface="+mn-cs"/>
              </a:rPr>
              <a:t>Punti chiave</a:t>
            </a:r>
          </a:p>
          <a:p>
            <a:pPr algn="l" defTabSz="449263" rtl="0" fontAlgn="base">
              <a:lnSpc>
                <a:spcPct val="90000"/>
              </a:lnSpc>
              <a:spcBef>
                <a:spcPts val="675"/>
              </a:spcBef>
              <a:spcAft>
                <a:spcPct val="0"/>
              </a:spcAft>
              <a:buSzPct val="80000"/>
            </a:pPr>
            <a:endParaRPr altLang="it-IT" sz="2700" b="1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675"/>
              </a:spcBef>
              <a:spcAft>
                <a:spcPct val="0"/>
              </a:spcAft>
              <a:buSzPct val="80000"/>
            </a:pPr>
            <a:r>
              <a:rPr altLang="it-IT" sz="2700" kern="1200" smtClean="0">
                <a:cs typeface="+mn-cs"/>
              </a:rPr>
              <a:t>Invasione prostatica da parte del tumore uroteliale (PI-TCC)</a:t>
            </a:r>
          </a:p>
          <a:p>
            <a:pPr algn="l" defTabSz="449263" rtl="0" fontAlgn="base">
              <a:lnSpc>
                <a:spcPct val="90000"/>
              </a:lnSpc>
              <a:spcBef>
                <a:spcPts val="675"/>
              </a:spcBef>
              <a:spcAft>
                <a:spcPct val="0"/>
              </a:spcAft>
              <a:buSzPct val="80000"/>
            </a:pPr>
            <a:endParaRPr altLang="it-IT" sz="2700" b="1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Accurata selezione dei pz con identificazione dei fattori di rischio per l’invasione prostatica da parte del tumore uroteliale (PI-TCC). </a:t>
            </a: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80000"/>
            </a:pPr>
            <a:endParaRPr altLang="it-IT" sz="2000" kern="1200" smtClean="0"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In questa ottica il </a:t>
            </a:r>
            <a:r>
              <a:rPr altLang="it-IT" sz="2000" b="1" kern="1200" smtClean="0">
                <a:cs typeface="+mn-cs"/>
              </a:rPr>
              <a:t>tumore vescicale localizzato al trigono e/o collo vescicale</a:t>
            </a:r>
            <a:r>
              <a:rPr altLang="it-IT" sz="2000" kern="1200" smtClean="0">
                <a:cs typeface="+mn-cs"/>
              </a:rPr>
              <a:t> e la presenza</a:t>
            </a:r>
            <a:r>
              <a:rPr altLang="it-IT" sz="2000" b="1" kern="1200" smtClean="0">
                <a:cs typeface="+mn-cs"/>
              </a:rPr>
              <a:t> </a:t>
            </a:r>
            <a:r>
              <a:rPr altLang="it-IT" sz="2000" kern="1200" smtClean="0">
                <a:cs typeface="+mn-cs"/>
              </a:rPr>
              <a:t>di</a:t>
            </a:r>
            <a:r>
              <a:rPr altLang="it-IT" sz="2000" b="1" kern="1200" smtClean="0">
                <a:cs typeface="+mn-cs"/>
              </a:rPr>
              <a:t> Carcinoma in situ</a:t>
            </a:r>
            <a:r>
              <a:rPr altLang="it-IT" sz="2000" kern="1200" smtClean="0">
                <a:cs typeface="+mn-cs"/>
              </a:rPr>
              <a:t> sono associati ad una maggiore probabilità di PI-TCC. L’esclusione di questi pz dovrebbe permettere di selezionare un gruppo a basso rischio di coinvolgimento prostatico </a:t>
            </a:r>
            <a:r>
              <a:rPr altLang="it-IT" sz="1400" kern="1200" smtClean="0">
                <a:cs typeface="+mn-cs"/>
              </a:rPr>
              <a:t>(Richards KA et al. Developing Selection Criteria for Prostate-sparing Cystectomy: A review of Cystoprostatectomy Specimen. </a:t>
            </a:r>
            <a:r>
              <a:rPr altLang="it-IT" sz="1400" i="1" kern="1200" smtClean="0">
                <a:cs typeface="+mn-cs"/>
              </a:rPr>
              <a:t>Urology. </a:t>
            </a:r>
            <a:r>
              <a:rPr altLang="it-IT" sz="1400" kern="1200" smtClean="0">
                <a:cs typeface="+mn-cs"/>
              </a:rPr>
              <a:t>2010 Jan 15)</a:t>
            </a:r>
          </a:p>
          <a:p>
            <a:pPr algn="l" defTabSz="449263" rtl="0" fontAlgn="base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SzPct val="80000"/>
            </a:pPr>
            <a:endParaRPr altLang="it-IT" sz="1400" kern="1200" smtClean="0">
              <a:solidFill>
                <a:srgbClr val="E40059"/>
              </a:solidFill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 2" panose="05020102010507070707" pitchFamily="18" charset="2"/>
              <a:buChar char=""/>
            </a:pPr>
            <a:r>
              <a:rPr altLang="it-IT" sz="2000" kern="1200" smtClean="0">
                <a:cs typeface="+mn-cs"/>
              </a:rPr>
              <a:t>L’esteso </a:t>
            </a:r>
            <a:r>
              <a:rPr altLang="it-IT" sz="2000" i="1" kern="1200" smtClean="0">
                <a:cs typeface="+mn-cs"/>
              </a:rPr>
              <a:t>sampling </a:t>
            </a:r>
            <a:r>
              <a:rPr altLang="it-IT" sz="2000" kern="1200" smtClean="0">
                <a:cs typeface="+mn-cs"/>
              </a:rPr>
              <a:t>dell’uretra prostatica mediante TURP pre-cistectomia dovrebbe ridurre ulteriormente il rischio di PI-TCC</a:t>
            </a:r>
          </a:p>
          <a:p>
            <a:pPr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SzPct val="80000"/>
            </a:pPr>
            <a:endParaRPr altLang="it-IT" sz="3000" i="1" kern="1200" smtClean="0">
              <a:solidFill>
                <a:srgbClr val="FF388C"/>
              </a:solidFill>
              <a:latin typeface="Century Gothic" panose="020B0502020202020204" pitchFamily="34" charset="0"/>
              <a:cs typeface="+mn-cs"/>
            </a:endParaRPr>
          </a:p>
          <a:p>
            <a:pPr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SzPct val="80000"/>
            </a:pPr>
            <a:endParaRPr altLang="it-IT" sz="3000" i="1" kern="1200" smtClean="0">
              <a:solidFill>
                <a:srgbClr val="FF388C"/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088"/>
            <a:ext cx="16367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8429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8000"/>
      </a:lt1>
      <a:dk2>
        <a:srgbClr val="FFFFB7"/>
      </a:dk2>
      <a:lt2>
        <a:srgbClr val="006600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resentation">
      <a:majorFont>
        <a:latin typeface="Arial Black"/>
        <a:ea typeface="Arial Black"/>
        <a:cs typeface="Arial Black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FFCC66"/>
        </a:lt1>
        <a:dk2>
          <a:srgbClr val="CC6600"/>
        </a:dk2>
        <a:lt2>
          <a:srgbClr val="FF99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993300"/>
        </a:lt1>
        <a:dk2>
          <a:srgbClr val="FEEC94"/>
        </a:dk2>
        <a:lt2>
          <a:srgbClr val="BB5F03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6FB56D"/>
        </a:lt1>
        <a:dk2>
          <a:srgbClr val="FFFFCC"/>
        </a:dk2>
        <a:lt2>
          <a:srgbClr val="56925A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0099"/>
        </a:lt1>
        <a:dk2>
          <a:srgbClr val="F8F8F8"/>
        </a:dk2>
        <a:lt2>
          <a:srgbClr val="48486A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666699"/>
        </a:lt1>
        <a:dk2>
          <a:srgbClr val="D9D9FF"/>
        </a:dk2>
        <a:lt2>
          <a:srgbClr val="573F8B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1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2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3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4">
        <a:dk1>
          <a:srgbClr val="FFFFFF"/>
        </a:dk1>
        <a:lt1>
          <a:srgbClr val="008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 Black"/>
        <a:ea typeface="Arial Black"/>
        <a:cs typeface="Arial Black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2774</Words>
  <Application>Microsoft Office PowerPoint</Application>
  <PresentationFormat>Presentazione su schermo (4:3)</PresentationFormat>
  <Paragraphs>253</Paragraphs>
  <Slides>39</Slides>
  <Notes>39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39</vt:i4>
      </vt:variant>
    </vt:vector>
  </HeadingPairs>
  <TitlesOfParts>
    <vt:vector size="53" baseType="lpstr">
      <vt:lpstr>ＭＳ Ｐゴシック</vt:lpstr>
      <vt:lpstr>Arial</vt:lpstr>
      <vt:lpstr>Arial Black</vt:lpstr>
      <vt:lpstr>Calibri</vt:lpstr>
      <vt:lpstr>Century Gothic</vt:lpstr>
      <vt:lpstr>Comic Sans MS</vt:lpstr>
      <vt:lpstr>Segoe UI</vt:lpstr>
      <vt:lpstr>Times New Roman</vt:lpstr>
      <vt:lpstr>Verdana</vt:lpstr>
      <vt:lpstr>Wingdings</vt:lpstr>
      <vt:lpstr>Wingdings 2</vt:lpstr>
      <vt:lpstr>Presentation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Carlo Pipitone</dc:creator>
  <cp:keywords/>
  <dc:description/>
  <cp:lastModifiedBy>Giliberto Giovanni Luca</cp:lastModifiedBy>
  <cp:revision>2</cp:revision>
  <dcterms:created xsi:type="dcterms:W3CDTF">2012-11-11T18:32:51Z</dcterms:created>
  <dcterms:modified xsi:type="dcterms:W3CDTF">2021-10-01T12:32:11Z</dcterms:modified>
</cp:coreProperties>
</file>